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57" r:id="rId3"/>
    <p:sldId id="258" r:id="rId4"/>
    <p:sldId id="259" r:id="rId5"/>
    <p:sldId id="260" r:id="rId6"/>
    <p:sldId id="265" r:id="rId7"/>
    <p:sldId id="264" r:id="rId8"/>
    <p:sldId id="262" r:id="rId9"/>
  </p:sldIdLst>
  <p:sldSz cx="9144000" cy="6858000" type="screen4x3"/>
  <p:notesSz cx="9144000" cy="6858000"/>
  <p:custShowLst>
    <p:custShow name="Custom Show 1" id="0">
      <p:sldLst>
        <p:sld r:id="rId2"/>
        <p:sld r:id="rId3"/>
        <p:sld r:id="rId4"/>
        <p:sld r:id="rId3"/>
        <p:sld r:id="rId5"/>
        <p:sld r:id="rId3"/>
        <p:sld r:id="rId6"/>
        <p:sld r:id="rId3"/>
        <p:sld r:id="rId7"/>
        <p:sld r:id="rId8"/>
        <p:sld r:id="rId9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C5F51"/>
    <a:srgbClr val="E0675B"/>
    <a:srgbClr val="B7C24A"/>
    <a:srgbClr val="005CA5"/>
    <a:srgbClr val="FFEB84"/>
    <a:srgbClr val="EDD561"/>
    <a:srgbClr val="ABBE65"/>
    <a:srgbClr val="4EAAB6"/>
    <a:srgbClr val="B2C3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9" d="100"/>
          <a:sy n="119" d="100"/>
        </p:scale>
        <p:origin x="1368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CF6B2-0F01-453F-8E08-10EF9A439DBA}" type="datetimeFigureOut">
              <a:rPr lang="en-US" smtClean="0"/>
              <a:t>8/21/2019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02F57B-050C-4AF7-B5A3-F9F3FB5B69A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417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02F57B-050C-4AF7-B5A3-F9F3FB5B69A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993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8/21/2019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8/21/2019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1F487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1371600" y="5105400"/>
            <a:ext cx="3048000" cy="1447800"/>
          </a:xfrm>
          <a:custGeom>
            <a:avLst/>
            <a:gdLst/>
            <a:ahLst/>
            <a:cxnLst/>
            <a:rect l="l" t="t" r="r" b="b"/>
            <a:pathLst>
              <a:path w="3048000" h="1447800">
                <a:moveTo>
                  <a:pt x="2806700" y="0"/>
                </a:moveTo>
                <a:lnTo>
                  <a:pt x="241300" y="0"/>
                </a:lnTo>
                <a:lnTo>
                  <a:pt x="192682" y="4904"/>
                </a:lnTo>
                <a:lnTo>
                  <a:pt x="147393" y="18968"/>
                </a:lnTo>
                <a:lnTo>
                  <a:pt x="106405" y="41221"/>
                </a:lnTo>
                <a:lnTo>
                  <a:pt x="70691" y="70691"/>
                </a:lnTo>
                <a:lnTo>
                  <a:pt x="41221" y="106405"/>
                </a:lnTo>
                <a:lnTo>
                  <a:pt x="18968" y="147393"/>
                </a:lnTo>
                <a:lnTo>
                  <a:pt x="4904" y="192682"/>
                </a:lnTo>
                <a:lnTo>
                  <a:pt x="0" y="241300"/>
                </a:lnTo>
                <a:lnTo>
                  <a:pt x="0" y="1206500"/>
                </a:lnTo>
                <a:lnTo>
                  <a:pt x="4904" y="1255128"/>
                </a:lnTo>
                <a:lnTo>
                  <a:pt x="18968" y="1300422"/>
                </a:lnTo>
                <a:lnTo>
                  <a:pt x="41221" y="1341410"/>
                </a:lnTo>
                <a:lnTo>
                  <a:pt x="70691" y="1377122"/>
                </a:lnTo>
                <a:lnTo>
                  <a:pt x="106405" y="1406588"/>
                </a:lnTo>
                <a:lnTo>
                  <a:pt x="147393" y="1428836"/>
                </a:lnTo>
                <a:lnTo>
                  <a:pt x="192682" y="1442897"/>
                </a:lnTo>
                <a:lnTo>
                  <a:pt x="241300" y="1447800"/>
                </a:lnTo>
                <a:lnTo>
                  <a:pt x="2806700" y="1447800"/>
                </a:lnTo>
                <a:lnTo>
                  <a:pt x="2855317" y="1442897"/>
                </a:lnTo>
                <a:lnTo>
                  <a:pt x="2900606" y="1428836"/>
                </a:lnTo>
                <a:lnTo>
                  <a:pt x="2941594" y="1406588"/>
                </a:lnTo>
                <a:lnTo>
                  <a:pt x="2977308" y="1377122"/>
                </a:lnTo>
                <a:lnTo>
                  <a:pt x="3006778" y="1341410"/>
                </a:lnTo>
                <a:lnTo>
                  <a:pt x="3029031" y="1300422"/>
                </a:lnTo>
                <a:lnTo>
                  <a:pt x="3043095" y="1255128"/>
                </a:lnTo>
                <a:lnTo>
                  <a:pt x="3048000" y="1206500"/>
                </a:lnTo>
                <a:lnTo>
                  <a:pt x="3048000" y="241300"/>
                </a:lnTo>
                <a:lnTo>
                  <a:pt x="3043095" y="192682"/>
                </a:lnTo>
                <a:lnTo>
                  <a:pt x="3029031" y="147393"/>
                </a:lnTo>
                <a:lnTo>
                  <a:pt x="3006778" y="106405"/>
                </a:lnTo>
                <a:lnTo>
                  <a:pt x="2977308" y="70691"/>
                </a:lnTo>
                <a:lnTo>
                  <a:pt x="2941594" y="41221"/>
                </a:lnTo>
                <a:lnTo>
                  <a:pt x="2900606" y="18968"/>
                </a:lnTo>
                <a:lnTo>
                  <a:pt x="2855317" y="4904"/>
                </a:lnTo>
                <a:lnTo>
                  <a:pt x="2806700" y="0"/>
                </a:lnTo>
                <a:close/>
              </a:path>
            </a:pathLst>
          </a:custGeom>
          <a:solidFill>
            <a:srgbClr val="5D417D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1371600" y="5105400"/>
            <a:ext cx="3048000" cy="1447800"/>
          </a:xfrm>
          <a:custGeom>
            <a:avLst/>
            <a:gdLst/>
            <a:ahLst/>
            <a:cxnLst/>
            <a:rect l="l" t="t" r="r" b="b"/>
            <a:pathLst>
              <a:path w="3048000" h="1447800">
                <a:moveTo>
                  <a:pt x="0" y="241300"/>
                </a:moveTo>
                <a:lnTo>
                  <a:pt x="4904" y="192682"/>
                </a:lnTo>
                <a:lnTo>
                  <a:pt x="18968" y="147393"/>
                </a:lnTo>
                <a:lnTo>
                  <a:pt x="41221" y="106405"/>
                </a:lnTo>
                <a:lnTo>
                  <a:pt x="70691" y="70691"/>
                </a:lnTo>
                <a:lnTo>
                  <a:pt x="106405" y="41221"/>
                </a:lnTo>
                <a:lnTo>
                  <a:pt x="147393" y="18968"/>
                </a:lnTo>
                <a:lnTo>
                  <a:pt x="192682" y="4904"/>
                </a:lnTo>
                <a:lnTo>
                  <a:pt x="241300" y="0"/>
                </a:lnTo>
                <a:lnTo>
                  <a:pt x="2806700" y="0"/>
                </a:lnTo>
                <a:lnTo>
                  <a:pt x="2855317" y="4904"/>
                </a:lnTo>
                <a:lnTo>
                  <a:pt x="2900606" y="18968"/>
                </a:lnTo>
                <a:lnTo>
                  <a:pt x="2941594" y="41221"/>
                </a:lnTo>
                <a:lnTo>
                  <a:pt x="2977308" y="70691"/>
                </a:lnTo>
                <a:lnTo>
                  <a:pt x="3006778" y="106405"/>
                </a:lnTo>
                <a:lnTo>
                  <a:pt x="3029031" y="147393"/>
                </a:lnTo>
                <a:lnTo>
                  <a:pt x="3043095" y="192682"/>
                </a:lnTo>
                <a:lnTo>
                  <a:pt x="3048000" y="241300"/>
                </a:lnTo>
                <a:lnTo>
                  <a:pt x="3048000" y="1206500"/>
                </a:lnTo>
                <a:lnTo>
                  <a:pt x="3043095" y="1255128"/>
                </a:lnTo>
                <a:lnTo>
                  <a:pt x="3029031" y="1300422"/>
                </a:lnTo>
                <a:lnTo>
                  <a:pt x="3006778" y="1341410"/>
                </a:lnTo>
                <a:lnTo>
                  <a:pt x="2977308" y="1377122"/>
                </a:lnTo>
                <a:lnTo>
                  <a:pt x="2941594" y="1406588"/>
                </a:lnTo>
                <a:lnTo>
                  <a:pt x="2900606" y="1428836"/>
                </a:lnTo>
                <a:lnTo>
                  <a:pt x="2855317" y="1442897"/>
                </a:lnTo>
                <a:lnTo>
                  <a:pt x="2806700" y="1447800"/>
                </a:lnTo>
                <a:lnTo>
                  <a:pt x="241300" y="1447800"/>
                </a:lnTo>
                <a:lnTo>
                  <a:pt x="192682" y="1442897"/>
                </a:lnTo>
                <a:lnTo>
                  <a:pt x="147393" y="1428836"/>
                </a:lnTo>
                <a:lnTo>
                  <a:pt x="106405" y="1406588"/>
                </a:lnTo>
                <a:lnTo>
                  <a:pt x="70691" y="1377122"/>
                </a:lnTo>
                <a:lnTo>
                  <a:pt x="41221" y="1341410"/>
                </a:lnTo>
                <a:lnTo>
                  <a:pt x="18968" y="1300422"/>
                </a:lnTo>
                <a:lnTo>
                  <a:pt x="4904" y="1255128"/>
                </a:lnTo>
                <a:lnTo>
                  <a:pt x="0" y="1206500"/>
                </a:lnTo>
                <a:lnTo>
                  <a:pt x="0" y="241300"/>
                </a:lnTo>
                <a:close/>
              </a:path>
            </a:pathLst>
          </a:custGeom>
          <a:ln w="25400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762000" y="533400"/>
            <a:ext cx="1981200" cy="1122680"/>
          </a:xfrm>
          <a:custGeom>
            <a:avLst/>
            <a:gdLst/>
            <a:ahLst/>
            <a:cxnLst/>
            <a:rect l="l" t="t" r="r" b="b"/>
            <a:pathLst>
              <a:path w="1981200" h="1122680">
                <a:moveTo>
                  <a:pt x="1794129" y="0"/>
                </a:moveTo>
                <a:lnTo>
                  <a:pt x="187058" y="0"/>
                </a:lnTo>
                <a:lnTo>
                  <a:pt x="137333" y="6678"/>
                </a:lnTo>
                <a:lnTo>
                  <a:pt x="92649" y="25526"/>
                </a:lnTo>
                <a:lnTo>
                  <a:pt x="54790" y="54768"/>
                </a:lnTo>
                <a:lnTo>
                  <a:pt x="25540" y="92625"/>
                </a:lnTo>
                <a:lnTo>
                  <a:pt x="6682" y="137318"/>
                </a:lnTo>
                <a:lnTo>
                  <a:pt x="0" y="187071"/>
                </a:lnTo>
                <a:lnTo>
                  <a:pt x="0" y="935354"/>
                </a:lnTo>
                <a:lnTo>
                  <a:pt x="6682" y="985053"/>
                </a:lnTo>
                <a:lnTo>
                  <a:pt x="25540" y="1029711"/>
                </a:lnTo>
                <a:lnTo>
                  <a:pt x="54790" y="1067546"/>
                </a:lnTo>
                <a:lnTo>
                  <a:pt x="92649" y="1096776"/>
                </a:lnTo>
                <a:lnTo>
                  <a:pt x="137333" y="1115621"/>
                </a:lnTo>
                <a:lnTo>
                  <a:pt x="187058" y="1122299"/>
                </a:lnTo>
                <a:lnTo>
                  <a:pt x="1794129" y="1122299"/>
                </a:lnTo>
                <a:lnTo>
                  <a:pt x="1843881" y="1115621"/>
                </a:lnTo>
                <a:lnTo>
                  <a:pt x="1888574" y="1096776"/>
                </a:lnTo>
                <a:lnTo>
                  <a:pt x="1926431" y="1067546"/>
                </a:lnTo>
                <a:lnTo>
                  <a:pt x="1955673" y="1029711"/>
                </a:lnTo>
                <a:lnTo>
                  <a:pt x="1974521" y="985053"/>
                </a:lnTo>
                <a:lnTo>
                  <a:pt x="1981200" y="935354"/>
                </a:lnTo>
                <a:lnTo>
                  <a:pt x="1981200" y="187071"/>
                </a:lnTo>
                <a:lnTo>
                  <a:pt x="1974521" y="137318"/>
                </a:lnTo>
                <a:lnTo>
                  <a:pt x="1955672" y="92625"/>
                </a:lnTo>
                <a:lnTo>
                  <a:pt x="1926431" y="54768"/>
                </a:lnTo>
                <a:lnTo>
                  <a:pt x="1888574" y="25526"/>
                </a:lnTo>
                <a:lnTo>
                  <a:pt x="1843881" y="6678"/>
                </a:lnTo>
                <a:lnTo>
                  <a:pt x="1794129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62000" y="533400"/>
            <a:ext cx="1981200" cy="1122680"/>
          </a:xfrm>
          <a:custGeom>
            <a:avLst/>
            <a:gdLst/>
            <a:ahLst/>
            <a:cxnLst/>
            <a:rect l="l" t="t" r="r" b="b"/>
            <a:pathLst>
              <a:path w="1981200" h="1122680">
                <a:moveTo>
                  <a:pt x="0" y="187071"/>
                </a:moveTo>
                <a:lnTo>
                  <a:pt x="6682" y="137318"/>
                </a:lnTo>
                <a:lnTo>
                  <a:pt x="25540" y="92625"/>
                </a:lnTo>
                <a:lnTo>
                  <a:pt x="54790" y="54768"/>
                </a:lnTo>
                <a:lnTo>
                  <a:pt x="92649" y="25526"/>
                </a:lnTo>
                <a:lnTo>
                  <a:pt x="137333" y="6678"/>
                </a:lnTo>
                <a:lnTo>
                  <a:pt x="187058" y="0"/>
                </a:lnTo>
                <a:lnTo>
                  <a:pt x="1794129" y="0"/>
                </a:lnTo>
                <a:lnTo>
                  <a:pt x="1843881" y="6678"/>
                </a:lnTo>
                <a:lnTo>
                  <a:pt x="1888574" y="25526"/>
                </a:lnTo>
                <a:lnTo>
                  <a:pt x="1926431" y="54768"/>
                </a:lnTo>
                <a:lnTo>
                  <a:pt x="1955672" y="92625"/>
                </a:lnTo>
                <a:lnTo>
                  <a:pt x="1974521" y="137318"/>
                </a:lnTo>
                <a:lnTo>
                  <a:pt x="1981200" y="187071"/>
                </a:lnTo>
                <a:lnTo>
                  <a:pt x="1981200" y="935354"/>
                </a:lnTo>
                <a:lnTo>
                  <a:pt x="1974521" y="985053"/>
                </a:lnTo>
                <a:lnTo>
                  <a:pt x="1955673" y="1029711"/>
                </a:lnTo>
                <a:lnTo>
                  <a:pt x="1926431" y="1067546"/>
                </a:lnTo>
                <a:lnTo>
                  <a:pt x="1888574" y="1096776"/>
                </a:lnTo>
                <a:lnTo>
                  <a:pt x="1843881" y="1115621"/>
                </a:lnTo>
                <a:lnTo>
                  <a:pt x="1794129" y="1122299"/>
                </a:lnTo>
                <a:lnTo>
                  <a:pt x="187058" y="1122426"/>
                </a:lnTo>
                <a:lnTo>
                  <a:pt x="137333" y="1115621"/>
                </a:lnTo>
                <a:lnTo>
                  <a:pt x="92649" y="1096776"/>
                </a:lnTo>
                <a:lnTo>
                  <a:pt x="54790" y="1067546"/>
                </a:lnTo>
                <a:lnTo>
                  <a:pt x="25540" y="1029711"/>
                </a:lnTo>
                <a:lnTo>
                  <a:pt x="6682" y="985053"/>
                </a:lnTo>
                <a:lnTo>
                  <a:pt x="0" y="935354"/>
                </a:lnTo>
                <a:lnTo>
                  <a:pt x="0" y="187071"/>
                </a:lnTo>
                <a:close/>
              </a:path>
            </a:pathLst>
          </a:custGeom>
          <a:ln w="25400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990600" y="2459101"/>
            <a:ext cx="1981200" cy="1122680"/>
          </a:xfrm>
          <a:custGeom>
            <a:avLst/>
            <a:gdLst/>
            <a:ahLst/>
            <a:cxnLst/>
            <a:rect l="l" t="t" r="r" b="b"/>
            <a:pathLst>
              <a:path w="1981200" h="1122679">
                <a:moveTo>
                  <a:pt x="1794129" y="0"/>
                </a:moveTo>
                <a:lnTo>
                  <a:pt x="187058" y="0"/>
                </a:lnTo>
                <a:lnTo>
                  <a:pt x="137333" y="6677"/>
                </a:lnTo>
                <a:lnTo>
                  <a:pt x="92649" y="25522"/>
                </a:lnTo>
                <a:lnTo>
                  <a:pt x="54790" y="54752"/>
                </a:lnTo>
                <a:lnTo>
                  <a:pt x="25540" y="92587"/>
                </a:lnTo>
                <a:lnTo>
                  <a:pt x="6682" y="137245"/>
                </a:lnTo>
                <a:lnTo>
                  <a:pt x="0" y="186944"/>
                </a:lnTo>
                <a:lnTo>
                  <a:pt x="0" y="935227"/>
                </a:lnTo>
                <a:lnTo>
                  <a:pt x="6682" y="984980"/>
                </a:lnTo>
                <a:lnTo>
                  <a:pt x="25540" y="1029673"/>
                </a:lnTo>
                <a:lnTo>
                  <a:pt x="54790" y="1067530"/>
                </a:lnTo>
                <a:lnTo>
                  <a:pt x="92649" y="1096772"/>
                </a:lnTo>
                <a:lnTo>
                  <a:pt x="137333" y="1115620"/>
                </a:lnTo>
                <a:lnTo>
                  <a:pt x="187058" y="1122299"/>
                </a:lnTo>
                <a:lnTo>
                  <a:pt x="1794129" y="1122299"/>
                </a:lnTo>
                <a:lnTo>
                  <a:pt x="1843881" y="1115620"/>
                </a:lnTo>
                <a:lnTo>
                  <a:pt x="1888574" y="1096772"/>
                </a:lnTo>
                <a:lnTo>
                  <a:pt x="1926431" y="1067530"/>
                </a:lnTo>
                <a:lnTo>
                  <a:pt x="1955673" y="1029673"/>
                </a:lnTo>
                <a:lnTo>
                  <a:pt x="1974521" y="984980"/>
                </a:lnTo>
                <a:lnTo>
                  <a:pt x="1981200" y="935227"/>
                </a:lnTo>
                <a:lnTo>
                  <a:pt x="1981200" y="186944"/>
                </a:lnTo>
                <a:lnTo>
                  <a:pt x="1974521" y="137245"/>
                </a:lnTo>
                <a:lnTo>
                  <a:pt x="1955672" y="92587"/>
                </a:lnTo>
                <a:lnTo>
                  <a:pt x="1926431" y="54752"/>
                </a:lnTo>
                <a:lnTo>
                  <a:pt x="1888574" y="25522"/>
                </a:lnTo>
                <a:lnTo>
                  <a:pt x="1843881" y="6677"/>
                </a:lnTo>
                <a:lnTo>
                  <a:pt x="1794129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990600" y="2459101"/>
            <a:ext cx="1981200" cy="1122680"/>
          </a:xfrm>
          <a:custGeom>
            <a:avLst/>
            <a:gdLst/>
            <a:ahLst/>
            <a:cxnLst/>
            <a:rect l="l" t="t" r="r" b="b"/>
            <a:pathLst>
              <a:path w="1981200" h="1122679">
                <a:moveTo>
                  <a:pt x="0" y="186944"/>
                </a:moveTo>
                <a:lnTo>
                  <a:pt x="6682" y="137245"/>
                </a:lnTo>
                <a:lnTo>
                  <a:pt x="25540" y="92587"/>
                </a:lnTo>
                <a:lnTo>
                  <a:pt x="54790" y="54752"/>
                </a:lnTo>
                <a:lnTo>
                  <a:pt x="92649" y="25522"/>
                </a:lnTo>
                <a:lnTo>
                  <a:pt x="137333" y="6677"/>
                </a:lnTo>
                <a:lnTo>
                  <a:pt x="187058" y="0"/>
                </a:lnTo>
                <a:lnTo>
                  <a:pt x="1794129" y="0"/>
                </a:lnTo>
                <a:lnTo>
                  <a:pt x="1843881" y="6677"/>
                </a:lnTo>
                <a:lnTo>
                  <a:pt x="1888574" y="25522"/>
                </a:lnTo>
                <a:lnTo>
                  <a:pt x="1926431" y="54752"/>
                </a:lnTo>
                <a:lnTo>
                  <a:pt x="1955672" y="92587"/>
                </a:lnTo>
                <a:lnTo>
                  <a:pt x="1974521" y="137245"/>
                </a:lnTo>
                <a:lnTo>
                  <a:pt x="1981200" y="186944"/>
                </a:lnTo>
                <a:lnTo>
                  <a:pt x="1981200" y="935227"/>
                </a:lnTo>
                <a:lnTo>
                  <a:pt x="1974521" y="984980"/>
                </a:lnTo>
                <a:lnTo>
                  <a:pt x="1955673" y="1029673"/>
                </a:lnTo>
                <a:lnTo>
                  <a:pt x="1926431" y="1067530"/>
                </a:lnTo>
                <a:lnTo>
                  <a:pt x="1888574" y="1096772"/>
                </a:lnTo>
                <a:lnTo>
                  <a:pt x="1843881" y="1115620"/>
                </a:lnTo>
                <a:lnTo>
                  <a:pt x="1794129" y="1122299"/>
                </a:lnTo>
                <a:lnTo>
                  <a:pt x="187058" y="1122299"/>
                </a:lnTo>
                <a:lnTo>
                  <a:pt x="137333" y="1115620"/>
                </a:lnTo>
                <a:lnTo>
                  <a:pt x="92649" y="1096772"/>
                </a:lnTo>
                <a:lnTo>
                  <a:pt x="54790" y="1067530"/>
                </a:lnTo>
                <a:lnTo>
                  <a:pt x="25540" y="1029673"/>
                </a:lnTo>
                <a:lnTo>
                  <a:pt x="6682" y="984980"/>
                </a:lnTo>
                <a:lnTo>
                  <a:pt x="0" y="935227"/>
                </a:lnTo>
                <a:lnTo>
                  <a:pt x="0" y="186944"/>
                </a:lnTo>
                <a:close/>
              </a:path>
            </a:pathLst>
          </a:custGeom>
          <a:ln w="25400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5774435" y="1484375"/>
            <a:ext cx="3104388" cy="24947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867400" y="1524000"/>
            <a:ext cx="2971800" cy="2362200"/>
          </a:xfrm>
          <a:custGeom>
            <a:avLst/>
            <a:gdLst/>
            <a:ahLst/>
            <a:cxnLst/>
            <a:rect l="l" t="t" r="r" b="b"/>
            <a:pathLst>
              <a:path w="2971800" h="2362200">
                <a:moveTo>
                  <a:pt x="2578100" y="0"/>
                </a:moveTo>
                <a:lnTo>
                  <a:pt x="393700" y="0"/>
                </a:lnTo>
                <a:lnTo>
                  <a:pt x="344317" y="3067"/>
                </a:lnTo>
                <a:lnTo>
                  <a:pt x="296764" y="12024"/>
                </a:lnTo>
                <a:lnTo>
                  <a:pt x="251410" y="26501"/>
                </a:lnTo>
                <a:lnTo>
                  <a:pt x="208624" y="46130"/>
                </a:lnTo>
                <a:lnTo>
                  <a:pt x="168775" y="70540"/>
                </a:lnTo>
                <a:lnTo>
                  <a:pt x="132232" y="99364"/>
                </a:lnTo>
                <a:lnTo>
                  <a:pt x="99364" y="132232"/>
                </a:lnTo>
                <a:lnTo>
                  <a:pt x="70540" y="168775"/>
                </a:lnTo>
                <a:lnTo>
                  <a:pt x="46130" y="208624"/>
                </a:lnTo>
                <a:lnTo>
                  <a:pt x="26501" y="251410"/>
                </a:lnTo>
                <a:lnTo>
                  <a:pt x="12024" y="296764"/>
                </a:lnTo>
                <a:lnTo>
                  <a:pt x="3067" y="344317"/>
                </a:lnTo>
                <a:lnTo>
                  <a:pt x="0" y="393700"/>
                </a:lnTo>
                <a:lnTo>
                  <a:pt x="0" y="1968500"/>
                </a:lnTo>
                <a:lnTo>
                  <a:pt x="3067" y="2017882"/>
                </a:lnTo>
                <a:lnTo>
                  <a:pt x="12024" y="2065435"/>
                </a:lnTo>
                <a:lnTo>
                  <a:pt x="26501" y="2110789"/>
                </a:lnTo>
                <a:lnTo>
                  <a:pt x="46130" y="2153575"/>
                </a:lnTo>
                <a:lnTo>
                  <a:pt x="70540" y="2193424"/>
                </a:lnTo>
                <a:lnTo>
                  <a:pt x="99364" y="2229967"/>
                </a:lnTo>
                <a:lnTo>
                  <a:pt x="132232" y="2262835"/>
                </a:lnTo>
                <a:lnTo>
                  <a:pt x="168775" y="2291659"/>
                </a:lnTo>
                <a:lnTo>
                  <a:pt x="208624" y="2316069"/>
                </a:lnTo>
                <a:lnTo>
                  <a:pt x="251410" y="2335698"/>
                </a:lnTo>
                <a:lnTo>
                  <a:pt x="296764" y="2350175"/>
                </a:lnTo>
                <a:lnTo>
                  <a:pt x="344317" y="2359132"/>
                </a:lnTo>
                <a:lnTo>
                  <a:pt x="393700" y="2362200"/>
                </a:lnTo>
                <a:lnTo>
                  <a:pt x="2578100" y="2362200"/>
                </a:lnTo>
                <a:lnTo>
                  <a:pt x="2627482" y="2359132"/>
                </a:lnTo>
                <a:lnTo>
                  <a:pt x="2675035" y="2350175"/>
                </a:lnTo>
                <a:lnTo>
                  <a:pt x="2720389" y="2335698"/>
                </a:lnTo>
                <a:lnTo>
                  <a:pt x="2763175" y="2316069"/>
                </a:lnTo>
                <a:lnTo>
                  <a:pt x="2803024" y="2291659"/>
                </a:lnTo>
                <a:lnTo>
                  <a:pt x="2839567" y="2262835"/>
                </a:lnTo>
                <a:lnTo>
                  <a:pt x="2872435" y="2229967"/>
                </a:lnTo>
                <a:lnTo>
                  <a:pt x="2901259" y="2193424"/>
                </a:lnTo>
                <a:lnTo>
                  <a:pt x="2925669" y="2153575"/>
                </a:lnTo>
                <a:lnTo>
                  <a:pt x="2945298" y="2110789"/>
                </a:lnTo>
                <a:lnTo>
                  <a:pt x="2959775" y="2065435"/>
                </a:lnTo>
                <a:lnTo>
                  <a:pt x="2968732" y="2017882"/>
                </a:lnTo>
                <a:lnTo>
                  <a:pt x="2971800" y="1968500"/>
                </a:lnTo>
                <a:lnTo>
                  <a:pt x="2971800" y="393700"/>
                </a:lnTo>
                <a:lnTo>
                  <a:pt x="2968732" y="344317"/>
                </a:lnTo>
                <a:lnTo>
                  <a:pt x="2959775" y="296764"/>
                </a:lnTo>
                <a:lnTo>
                  <a:pt x="2945298" y="251410"/>
                </a:lnTo>
                <a:lnTo>
                  <a:pt x="2925669" y="208624"/>
                </a:lnTo>
                <a:lnTo>
                  <a:pt x="2901259" y="168775"/>
                </a:lnTo>
                <a:lnTo>
                  <a:pt x="2872435" y="132232"/>
                </a:lnTo>
                <a:lnTo>
                  <a:pt x="2839567" y="99364"/>
                </a:lnTo>
                <a:lnTo>
                  <a:pt x="2803024" y="70540"/>
                </a:lnTo>
                <a:lnTo>
                  <a:pt x="2763175" y="46130"/>
                </a:lnTo>
                <a:lnTo>
                  <a:pt x="2720389" y="26501"/>
                </a:lnTo>
                <a:lnTo>
                  <a:pt x="2675035" y="12024"/>
                </a:lnTo>
                <a:lnTo>
                  <a:pt x="2627482" y="3067"/>
                </a:lnTo>
                <a:lnTo>
                  <a:pt x="2578100" y="0"/>
                </a:lnTo>
                <a:close/>
              </a:path>
            </a:pathLst>
          </a:custGeom>
          <a:solidFill>
            <a:srgbClr val="34438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bk object 25"/>
          <p:cNvSpPr/>
          <p:nvPr/>
        </p:nvSpPr>
        <p:spPr>
          <a:xfrm>
            <a:off x="5867400" y="1524000"/>
            <a:ext cx="2971800" cy="2362200"/>
          </a:xfrm>
          <a:custGeom>
            <a:avLst/>
            <a:gdLst/>
            <a:ahLst/>
            <a:cxnLst/>
            <a:rect l="l" t="t" r="r" b="b"/>
            <a:pathLst>
              <a:path w="2971800" h="2362200">
                <a:moveTo>
                  <a:pt x="0" y="393700"/>
                </a:moveTo>
                <a:lnTo>
                  <a:pt x="3067" y="344317"/>
                </a:lnTo>
                <a:lnTo>
                  <a:pt x="12024" y="296764"/>
                </a:lnTo>
                <a:lnTo>
                  <a:pt x="26501" y="251410"/>
                </a:lnTo>
                <a:lnTo>
                  <a:pt x="46130" y="208624"/>
                </a:lnTo>
                <a:lnTo>
                  <a:pt x="70540" y="168775"/>
                </a:lnTo>
                <a:lnTo>
                  <a:pt x="99364" y="132232"/>
                </a:lnTo>
                <a:lnTo>
                  <a:pt x="132232" y="99364"/>
                </a:lnTo>
                <a:lnTo>
                  <a:pt x="168775" y="70540"/>
                </a:lnTo>
                <a:lnTo>
                  <a:pt x="208624" y="46130"/>
                </a:lnTo>
                <a:lnTo>
                  <a:pt x="251410" y="26501"/>
                </a:lnTo>
                <a:lnTo>
                  <a:pt x="296764" y="12024"/>
                </a:lnTo>
                <a:lnTo>
                  <a:pt x="344317" y="3067"/>
                </a:lnTo>
                <a:lnTo>
                  <a:pt x="393700" y="0"/>
                </a:lnTo>
                <a:lnTo>
                  <a:pt x="2578100" y="0"/>
                </a:lnTo>
                <a:lnTo>
                  <a:pt x="2627482" y="3067"/>
                </a:lnTo>
                <a:lnTo>
                  <a:pt x="2675035" y="12024"/>
                </a:lnTo>
                <a:lnTo>
                  <a:pt x="2720389" y="26501"/>
                </a:lnTo>
                <a:lnTo>
                  <a:pt x="2763175" y="46130"/>
                </a:lnTo>
                <a:lnTo>
                  <a:pt x="2803024" y="70540"/>
                </a:lnTo>
                <a:lnTo>
                  <a:pt x="2839567" y="99364"/>
                </a:lnTo>
                <a:lnTo>
                  <a:pt x="2872435" y="132232"/>
                </a:lnTo>
                <a:lnTo>
                  <a:pt x="2901259" y="168775"/>
                </a:lnTo>
                <a:lnTo>
                  <a:pt x="2925669" y="208624"/>
                </a:lnTo>
                <a:lnTo>
                  <a:pt x="2945298" y="251410"/>
                </a:lnTo>
                <a:lnTo>
                  <a:pt x="2959775" y="296764"/>
                </a:lnTo>
                <a:lnTo>
                  <a:pt x="2968732" y="344317"/>
                </a:lnTo>
                <a:lnTo>
                  <a:pt x="2971800" y="393700"/>
                </a:lnTo>
                <a:lnTo>
                  <a:pt x="2971800" y="1968500"/>
                </a:lnTo>
                <a:lnTo>
                  <a:pt x="2968732" y="2017882"/>
                </a:lnTo>
                <a:lnTo>
                  <a:pt x="2959775" y="2065435"/>
                </a:lnTo>
                <a:lnTo>
                  <a:pt x="2945298" y="2110789"/>
                </a:lnTo>
                <a:lnTo>
                  <a:pt x="2925669" y="2153575"/>
                </a:lnTo>
                <a:lnTo>
                  <a:pt x="2901259" y="2193424"/>
                </a:lnTo>
                <a:lnTo>
                  <a:pt x="2872435" y="2229967"/>
                </a:lnTo>
                <a:lnTo>
                  <a:pt x="2839567" y="2262835"/>
                </a:lnTo>
                <a:lnTo>
                  <a:pt x="2803024" y="2291659"/>
                </a:lnTo>
                <a:lnTo>
                  <a:pt x="2763175" y="2316069"/>
                </a:lnTo>
                <a:lnTo>
                  <a:pt x="2720389" y="2335698"/>
                </a:lnTo>
                <a:lnTo>
                  <a:pt x="2675035" y="2350175"/>
                </a:lnTo>
                <a:lnTo>
                  <a:pt x="2627482" y="2359132"/>
                </a:lnTo>
                <a:lnTo>
                  <a:pt x="2578100" y="2362200"/>
                </a:lnTo>
                <a:lnTo>
                  <a:pt x="393700" y="2362200"/>
                </a:lnTo>
                <a:lnTo>
                  <a:pt x="344317" y="2359132"/>
                </a:lnTo>
                <a:lnTo>
                  <a:pt x="296764" y="2350175"/>
                </a:lnTo>
                <a:lnTo>
                  <a:pt x="251410" y="2335698"/>
                </a:lnTo>
                <a:lnTo>
                  <a:pt x="208624" y="2316069"/>
                </a:lnTo>
                <a:lnTo>
                  <a:pt x="168775" y="2291659"/>
                </a:lnTo>
                <a:lnTo>
                  <a:pt x="132232" y="2262835"/>
                </a:lnTo>
                <a:lnTo>
                  <a:pt x="99364" y="2229967"/>
                </a:lnTo>
                <a:lnTo>
                  <a:pt x="70540" y="2193424"/>
                </a:lnTo>
                <a:lnTo>
                  <a:pt x="46130" y="2153575"/>
                </a:lnTo>
                <a:lnTo>
                  <a:pt x="26501" y="2110789"/>
                </a:lnTo>
                <a:lnTo>
                  <a:pt x="12024" y="2065435"/>
                </a:lnTo>
                <a:lnTo>
                  <a:pt x="3067" y="2017882"/>
                </a:lnTo>
                <a:lnTo>
                  <a:pt x="0" y="1968500"/>
                </a:lnTo>
                <a:lnTo>
                  <a:pt x="0" y="393700"/>
                </a:lnTo>
                <a:close/>
              </a:path>
            </a:pathLst>
          </a:custGeom>
          <a:ln w="25400">
            <a:solidFill>
              <a:srgbClr val="3D4D99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bk object 26"/>
          <p:cNvSpPr/>
          <p:nvPr/>
        </p:nvSpPr>
        <p:spPr>
          <a:xfrm>
            <a:off x="5241035" y="493776"/>
            <a:ext cx="1427988" cy="1199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bk object 27"/>
          <p:cNvSpPr/>
          <p:nvPr/>
        </p:nvSpPr>
        <p:spPr>
          <a:xfrm>
            <a:off x="5327903" y="423672"/>
            <a:ext cx="1307592" cy="12725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bk object 28"/>
          <p:cNvSpPr/>
          <p:nvPr/>
        </p:nvSpPr>
        <p:spPr>
          <a:xfrm>
            <a:off x="5334000" y="533400"/>
            <a:ext cx="1295400" cy="1066800"/>
          </a:xfrm>
          <a:custGeom>
            <a:avLst/>
            <a:gdLst/>
            <a:ahLst/>
            <a:cxnLst/>
            <a:rect l="l" t="t" r="r" b="b"/>
            <a:pathLst>
              <a:path w="1295400" h="1066800">
                <a:moveTo>
                  <a:pt x="1117600" y="0"/>
                </a:moveTo>
                <a:lnTo>
                  <a:pt x="177800" y="0"/>
                </a:lnTo>
                <a:lnTo>
                  <a:pt x="130542" y="6352"/>
                </a:lnTo>
                <a:lnTo>
                  <a:pt x="88072" y="24280"/>
                </a:lnTo>
                <a:lnTo>
                  <a:pt x="52085" y="52085"/>
                </a:lnTo>
                <a:lnTo>
                  <a:pt x="24280" y="88072"/>
                </a:lnTo>
                <a:lnTo>
                  <a:pt x="6352" y="130542"/>
                </a:lnTo>
                <a:lnTo>
                  <a:pt x="0" y="177800"/>
                </a:lnTo>
                <a:lnTo>
                  <a:pt x="0" y="889000"/>
                </a:lnTo>
                <a:lnTo>
                  <a:pt x="6352" y="936257"/>
                </a:lnTo>
                <a:lnTo>
                  <a:pt x="24280" y="978727"/>
                </a:lnTo>
                <a:lnTo>
                  <a:pt x="52085" y="1014714"/>
                </a:lnTo>
                <a:lnTo>
                  <a:pt x="88072" y="1042519"/>
                </a:lnTo>
                <a:lnTo>
                  <a:pt x="130542" y="1060447"/>
                </a:lnTo>
                <a:lnTo>
                  <a:pt x="177800" y="1066800"/>
                </a:lnTo>
                <a:lnTo>
                  <a:pt x="1117600" y="1066800"/>
                </a:lnTo>
                <a:lnTo>
                  <a:pt x="1164857" y="1060447"/>
                </a:lnTo>
                <a:lnTo>
                  <a:pt x="1207327" y="1042519"/>
                </a:lnTo>
                <a:lnTo>
                  <a:pt x="1243314" y="1014714"/>
                </a:lnTo>
                <a:lnTo>
                  <a:pt x="1271119" y="978727"/>
                </a:lnTo>
                <a:lnTo>
                  <a:pt x="1289047" y="936257"/>
                </a:lnTo>
                <a:lnTo>
                  <a:pt x="1295400" y="889000"/>
                </a:lnTo>
                <a:lnTo>
                  <a:pt x="1295400" y="177800"/>
                </a:lnTo>
                <a:lnTo>
                  <a:pt x="1289047" y="130542"/>
                </a:lnTo>
                <a:lnTo>
                  <a:pt x="1271119" y="88072"/>
                </a:lnTo>
                <a:lnTo>
                  <a:pt x="1243314" y="52085"/>
                </a:lnTo>
                <a:lnTo>
                  <a:pt x="1207327" y="24280"/>
                </a:lnTo>
                <a:lnTo>
                  <a:pt x="1164857" y="6352"/>
                </a:lnTo>
                <a:lnTo>
                  <a:pt x="1117600" y="0"/>
                </a:lnTo>
                <a:close/>
              </a:path>
            </a:pathLst>
          </a:custGeom>
          <a:solidFill>
            <a:srgbClr val="34438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bk object 29"/>
          <p:cNvSpPr/>
          <p:nvPr/>
        </p:nvSpPr>
        <p:spPr>
          <a:xfrm>
            <a:off x="5334000" y="533400"/>
            <a:ext cx="1295400" cy="1066800"/>
          </a:xfrm>
          <a:custGeom>
            <a:avLst/>
            <a:gdLst/>
            <a:ahLst/>
            <a:cxnLst/>
            <a:rect l="l" t="t" r="r" b="b"/>
            <a:pathLst>
              <a:path w="1295400" h="1066800">
                <a:moveTo>
                  <a:pt x="0" y="177800"/>
                </a:moveTo>
                <a:lnTo>
                  <a:pt x="6352" y="130542"/>
                </a:lnTo>
                <a:lnTo>
                  <a:pt x="24280" y="88072"/>
                </a:lnTo>
                <a:lnTo>
                  <a:pt x="52085" y="52085"/>
                </a:lnTo>
                <a:lnTo>
                  <a:pt x="88072" y="24280"/>
                </a:lnTo>
                <a:lnTo>
                  <a:pt x="130542" y="6352"/>
                </a:lnTo>
                <a:lnTo>
                  <a:pt x="177800" y="0"/>
                </a:lnTo>
                <a:lnTo>
                  <a:pt x="1117600" y="0"/>
                </a:lnTo>
                <a:lnTo>
                  <a:pt x="1164857" y="6352"/>
                </a:lnTo>
                <a:lnTo>
                  <a:pt x="1207327" y="24280"/>
                </a:lnTo>
                <a:lnTo>
                  <a:pt x="1243314" y="52085"/>
                </a:lnTo>
                <a:lnTo>
                  <a:pt x="1271119" y="88072"/>
                </a:lnTo>
                <a:lnTo>
                  <a:pt x="1289047" y="130542"/>
                </a:lnTo>
                <a:lnTo>
                  <a:pt x="1295400" y="177800"/>
                </a:lnTo>
                <a:lnTo>
                  <a:pt x="1295400" y="889000"/>
                </a:lnTo>
                <a:lnTo>
                  <a:pt x="1289047" y="936257"/>
                </a:lnTo>
                <a:lnTo>
                  <a:pt x="1271119" y="978727"/>
                </a:lnTo>
                <a:lnTo>
                  <a:pt x="1243314" y="1014714"/>
                </a:lnTo>
                <a:lnTo>
                  <a:pt x="1207327" y="1042519"/>
                </a:lnTo>
                <a:lnTo>
                  <a:pt x="1164857" y="1060447"/>
                </a:lnTo>
                <a:lnTo>
                  <a:pt x="1117600" y="1066800"/>
                </a:lnTo>
                <a:lnTo>
                  <a:pt x="177800" y="1066800"/>
                </a:lnTo>
                <a:lnTo>
                  <a:pt x="130542" y="1060447"/>
                </a:lnTo>
                <a:lnTo>
                  <a:pt x="88072" y="1042519"/>
                </a:lnTo>
                <a:lnTo>
                  <a:pt x="52085" y="1014714"/>
                </a:lnTo>
                <a:lnTo>
                  <a:pt x="24280" y="978727"/>
                </a:lnTo>
                <a:lnTo>
                  <a:pt x="6352" y="936257"/>
                </a:lnTo>
                <a:lnTo>
                  <a:pt x="0" y="889000"/>
                </a:lnTo>
                <a:lnTo>
                  <a:pt x="0" y="177800"/>
                </a:lnTo>
                <a:close/>
              </a:path>
            </a:pathLst>
          </a:custGeom>
          <a:ln w="25400">
            <a:solidFill>
              <a:srgbClr val="3D4D99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bk object 30"/>
          <p:cNvSpPr/>
          <p:nvPr/>
        </p:nvSpPr>
        <p:spPr>
          <a:xfrm>
            <a:off x="5509259" y="1584960"/>
            <a:ext cx="3459480" cy="22311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bk object 31"/>
          <p:cNvSpPr/>
          <p:nvPr/>
        </p:nvSpPr>
        <p:spPr>
          <a:xfrm>
            <a:off x="5966459" y="1586483"/>
            <a:ext cx="3031236" cy="21625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8/21/2019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1F487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70559" y="2077211"/>
            <a:ext cx="7879080" cy="15758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897636" y="2301239"/>
            <a:ext cx="7592567" cy="10027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911352" y="2353055"/>
            <a:ext cx="7362444" cy="8991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542276" y="2353055"/>
            <a:ext cx="858012" cy="8991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8/21/2019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8/21/2019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1F487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039" y="513841"/>
            <a:ext cx="8519921" cy="3155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553717"/>
            <a:ext cx="8072119" cy="41446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8/21/2019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jpg"/><Relationship Id="rId3" Type="http://schemas.openxmlformats.org/officeDocument/2006/relationships/slide" Target="slide4.xml"/><Relationship Id="rId7" Type="http://schemas.openxmlformats.org/officeDocument/2006/relationships/slide" Target="slide6.xml"/><Relationship Id="rId12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slide" Target="slide5.xml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slide" Target="slide2.xml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9.png"/><Relationship Id="rId9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9.png"/><Relationship Id="rId7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slide" Target="slide2.xml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9.png"/><Relationship Id="rId7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slide" Target="slide2.xml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8.png"/><Relationship Id="rId5" Type="http://schemas.openxmlformats.org/officeDocument/2006/relationships/image" Target="../media/image47.jp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876300"/>
            <a:ext cx="4572000" cy="4572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066800"/>
            <a:ext cx="4038600" cy="4038600"/>
          </a:xfrm>
          <a:prstGeom prst="rect">
            <a:avLst/>
          </a:prstGeom>
        </p:spPr>
      </p:pic>
      <p:sp>
        <p:nvSpPr>
          <p:cNvPr id="2" name="Right Arrow 1">
            <a:hlinkClick r:id="" action="ppaction://hlinkshowjump?jump=nextslide"/>
          </p:cNvPr>
          <p:cNvSpPr/>
          <p:nvPr/>
        </p:nvSpPr>
        <p:spPr>
          <a:xfrm>
            <a:off x="7924800" y="6172200"/>
            <a:ext cx="990600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87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hlinkClick r:id="" action="ppaction://hlinkshowjump?jump=nextslide" highlightClick="1"/>
          </p:cNvPr>
          <p:cNvSpPr/>
          <p:nvPr/>
        </p:nvSpPr>
        <p:spPr>
          <a:xfrm>
            <a:off x="2667000" y="414382"/>
            <a:ext cx="5986858" cy="12755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>
            <a:hlinkClick r:id="rId3" action="ppaction://hlinksldjump" highlightClick="1"/>
          </p:cNvPr>
          <p:cNvSpPr/>
          <p:nvPr/>
        </p:nvSpPr>
        <p:spPr>
          <a:xfrm>
            <a:off x="2192215" y="1763474"/>
            <a:ext cx="6465512" cy="127101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>
            <a:hlinkClick r:id="rId5" action="ppaction://hlinksldjump" highlightClick="1"/>
          </p:cNvPr>
          <p:cNvSpPr/>
          <p:nvPr/>
        </p:nvSpPr>
        <p:spPr>
          <a:xfrm>
            <a:off x="2228674" y="3281744"/>
            <a:ext cx="6425184" cy="12755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>
            <a:hlinkClick r:id="rId7" action="ppaction://hlinksldjump" highlightClick="1"/>
          </p:cNvPr>
          <p:cNvSpPr/>
          <p:nvPr/>
        </p:nvSpPr>
        <p:spPr>
          <a:xfrm>
            <a:off x="2192215" y="4878969"/>
            <a:ext cx="6455781" cy="127558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92" y="293077"/>
            <a:ext cx="1257300" cy="12573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0991" y="1585546"/>
            <a:ext cx="1179751" cy="1181533"/>
          </a:xfrm>
          <a:prstGeom prst="rect">
            <a:avLst/>
          </a:prstGeom>
        </p:spPr>
      </p:pic>
      <p:sp>
        <p:nvSpPr>
          <p:cNvPr id="14" name="object 9"/>
          <p:cNvSpPr/>
          <p:nvPr/>
        </p:nvSpPr>
        <p:spPr>
          <a:xfrm>
            <a:off x="2209800" y="305632"/>
            <a:ext cx="1371600" cy="13716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184" y="1721428"/>
            <a:ext cx="1371600" cy="134997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Picture 15"/>
          <p:cNvPicPr preferRelativeResize="0"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4746657"/>
            <a:ext cx="1371600" cy="13716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Picture 16"/>
          <p:cNvPicPr preferRelativeResize="0">
            <a:picLocks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27" b="17742"/>
          <a:stretch/>
        </p:blipFill>
        <p:spPr>
          <a:xfrm>
            <a:off x="2057400" y="3291940"/>
            <a:ext cx="1371600" cy="13716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Rounded Rectangle 5"/>
          <p:cNvSpPr/>
          <p:nvPr/>
        </p:nvSpPr>
        <p:spPr>
          <a:xfrm>
            <a:off x="7010400" y="6324600"/>
            <a:ext cx="1905000" cy="381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Select a Subject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6"/>
    </mc:Choice>
    <mc:Fallback xmlns="">
      <p:transition spd="slow" advTm="183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bject 14"/>
          <p:cNvSpPr/>
          <p:nvPr/>
        </p:nvSpPr>
        <p:spPr>
          <a:xfrm>
            <a:off x="415763" y="5557842"/>
            <a:ext cx="8343900" cy="12207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object 2"/>
          <p:cNvSpPr/>
          <p:nvPr/>
        </p:nvSpPr>
        <p:spPr>
          <a:xfrm>
            <a:off x="202692" y="333756"/>
            <a:ext cx="6384036" cy="899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5855208" y="333756"/>
            <a:ext cx="858012" cy="8991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475107"/>
            <a:ext cx="5678170" cy="711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400" b="0" dirty="0">
                <a:latin typeface="Calibri"/>
                <a:cs typeface="Calibri"/>
              </a:rPr>
              <a:t>THE </a:t>
            </a:r>
            <a:r>
              <a:rPr sz="4400" b="0" spc="-5" dirty="0">
                <a:latin typeface="Calibri"/>
                <a:cs typeface="Calibri"/>
              </a:rPr>
              <a:t>ADOPTION</a:t>
            </a:r>
            <a:r>
              <a:rPr sz="4400" b="0" spc="-90" dirty="0">
                <a:latin typeface="Calibri"/>
                <a:cs typeface="Calibri"/>
              </a:rPr>
              <a:t> </a:t>
            </a:r>
            <a:r>
              <a:rPr sz="4400" b="0" spc="-15" dirty="0">
                <a:latin typeface="Calibri"/>
                <a:cs typeface="Calibri"/>
              </a:rPr>
              <a:t>PROCESS</a:t>
            </a:r>
            <a:endParaRPr sz="4400" dirty="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97763" y="1669162"/>
            <a:ext cx="8229600" cy="4953000"/>
          </a:xfrm>
          <a:custGeom>
            <a:avLst/>
            <a:gdLst/>
            <a:ahLst/>
            <a:cxnLst/>
            <a:rect l="l" t="t" r="r" b="b"/>
            <a:pathLst>
              <a:path w="8229600" h="4953000">
                <a:moveTo>
                  <a:pt x="0" y="4953000"/>
                </a:moveTo>
                <a:lnTo>
                  <a:pt x="8229600" y="4953000"/>
                </a:lnTo>
                <a:lnTo>
                  <a:pt x="8229600" y="0"/>
                </a:lnTo>
                <a:lnTo>
                  <a:pt x="0" y="0"/>
                </a:lnTo>
                <a:lnTo>
                  <a:pt x="0" y="4953000"/>
                </a:lnTo>
                <a:close/>
              </a:path>
            </a:pathLst>
          </a:custGeom>
          <a:solidFill>
            <a:srgbClr val="17375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397763" y="1860804"/>
            <a:ext cx="8343900" cy="9585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397763" y="2865120"/>
            <a:ext cx="8343900" cy="85496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397763" y="3921905"/>
            <a:ext cx="8343900" cy="6629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397763" y="4737587"/>
            <a:ext cx="8343900" cy="6675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397763" y="5557842"/>
            <a:ext cx="8343900" cy="12207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Rounded Rectangle 20"/>
          <p:cNvSpPr/>
          <p:nvPr/>
        </p:nvSpPr>
        <p:spPr>
          <a:xfrm>
            <a:off x="1189890" y="3708419"/>
            <a:ext cx="6021207" cy="533400"/>
          </a:xfrm>
          <a:prstGeom prst="roundRect">
            <a:avLst/>
          </a:prstGeom>
          <a:solidFill>
            <a:srgbClr val="4EAAB6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bject 17"/>
          <p:cNvSpPr/>
          <p:nvPr/>
        </p:nvSpPr>
        <p:spPr>
          <a:xfrm>
            <a:off x="457200" y="1600200"/>
            <a:ext cx="8229600" cy="4953000"/>
          </a:xfrm>
          <a:custGeom>
            <a:avLst/>
            <a:gdLst/>
            <a:ahLst/>
            <a:cxnLst/>
            <a:rect l="l" t="t" r="r" b="b"/>
            <a:pathLst>
              <a:path w="8229600" h="4953000">
                <a:moveTo>
                  <a:pt x="0" y="4953000"/>
                </a:moveTo>
                <a:lnTo>
                  <a:pt x="8229600" y="4953000"/>
                </a:lnTo>
                <a:lnTo>
                  <a:pt x="8229600" y="0"/>
                </a:lnTo>
                <a:lnTo>
                  <a:pt x="0" y="0"/>
                </a:lnTo>
                <a:lnTo>
                  <a:pt x="0" y="4953000"/>
                </a:lnTo>
                <a:close/>
              </a:path>
            </a:pathLst>
          </a:custGeom>
          <a:ln w="9525">
            <a:noFill/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Rounded Rectangle 21"/>
          <p:cNvSpPr/>
          <p:nvPr/>
        </p:nvSpPr>
        <p:spPr>
          <a:xfrm>
            <a:off x="1260010" y="1923287"/>
            <a:ext cx="6021207" cy="533400"/>
          </a:xfrm>
          <a:prstGeom prst="roundRect">
            <a:avLst/>
          </a:prstGeom>
          <a:solidFill>
            <a:srgbClr val="EC5F51"/>
          </a:solidFill>
          <a:ln>
            <a:solidFill>
              <a:srgbClr val="E0675B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ounded Rectangle 22"/>
          <p:cNvSpPr/>
          <p:nvPr/>
        </p:nvSpPr>
        <p:spPr>
          <a:xfrm>
            <a:off x="1204544" y="2692146"/>
            <a:ext cx="6021207" cy="533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ounded Rectangle 23"/>
          <p:cNvSpPr/>
          <p:nvPr/>
        </p:nvSpPr>
        <p:spPr>
          <a:xfrm>
            <a:off x="1204545" y="4556759"/>
            <a:ext cx="6021207" cy="533400"/>
          </a:xfrm>
          <a:prstGeom prst="roundRect">
            <a:avLst/>
          </a:prstGeom>
          <a:solidFill>
            <a:srgbClr val="EDD56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ounded Rectangle 24"/>
          <p:cNvSpPr/>
          <p:nvPr/>
        </p:nvSpPr>
        <p:spPr>
          <a:xfrm>
            <a:off x="1204544" y="5338552"/>
            <a:ext cx="6021207" cy="533400"/>
          </a:xfrm>
          <a:prstGeom prst="roundRect">
            <a:avLst/>
          </a:prstGeom>
          <a:solidFill>
            <a:srgbClr val="B7C24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bject 16"/>
          <p:cNvSpPr txBox="1"/>
          <p:nvPr/>
        </p:nvSpPr>
        <p:spPr>
          <a:xfrm>
            <a:off x="1371600" y="2068766"/>
            <a:ext cx="6932295" cy="47551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/>
            <a:r>
              <a:rPr sz="1300" b="1" spc="-15" dirty="0">
                <a:solidFill>
                  <a:srgbClr val="FFFFFF"/>
                </a:solidFill>
                <a:latin typeface="Calibri"/>
                <a:cs typeface="Calibri"/>
              </a:rPr>
              <a:t>BECOME APPROVED </a:t>
            </a: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FOR ADOPTION THROUGH THE </a:t>
            </a:r>
            <a:r>
              <a:rPr sz="1300" b="1" spc="-5" dirty="0">
                <a:solidFill>
                  <a:srgbClr val="FFFFFF"/>
                </a:solidFill>
                <a:latin typeface="Calibri"/>
                <a:cs typeface="Calibri"/>
              </a:rPr>
              <a:t>HOME </a:t>
            </a:r>
            <a:r>
              <a:rPr sz="1300" b="1" spc="-20" dirty="0">
                <a:solidFill>
                  <a:srgbClr val="FFFFFF"/>
                </a:solidFill>
                <a:latin typeface="Calibri"/>
                <a:cs typeface="Calibri"/>
              </a:rPr>
              <a:t>STUDY</a:t>
            </a:r>
            <a:r>
              <a:rPr sz="13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00" b="1" spc="-10" dirty="0" smtClean="0">
                <a:solidFill>
                  <a:srgbClr val="FFFFFF"/>
                </a:solidFill>
                <a:latin typeface="Calibri"/>
                <a:cs typeface="Calibri"/>
              </a:rPr>
              <a:t>PROCESS</a:t>
            </a:r>
            <a:endParaRPr sz="1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0" indent="-114300">
              <a:lnSpc>
                <a:spcPct val="100000"/>
              </a:lnSpc>
              <a:spcBef>
                <a:spcPts val="5"/>
              </a:spcBef>
              <a:buChar char="•"/>
              <a:tabLst>
                <a:tab pos="127000" algn="l"/>
              </a:tabLst>
            </a:pPr>
            <a:r>
              <a:rPr sz="1300" spc="-5" dirty="0">
                <a:latin typeface="Calibri"/>
                <a:cs typeface="Calibri"/>
              </a:rPr>
              <a:t>In </a:t>
            </a:r>
            <a:r>
              <a:rPr sz="1300" spc="-10" dirty="0">
                <a:latin typeface="Calibri"/>
                <a:cs typeface="Calibri"/>
              </a:rPr>
              <a:t>most </a:t>
            </a:r>
            <a:r>
              <a:rPr sz="1300" spc="-15" dirty="0">
                <a:latin typeface="Calibri"/>
                <a:cs typeface="Calibri"/>
              </a:rPr>
              <a:t>states </a:t>
            </a:r>
            <a:r>
              <a:rPr sz="1300" spc="-5" dirty="0">
                <a:latin typeface="Calibri"/>
                <a:cs typeface="Calibri"/>
              </a:rPr>
              <a:t>this will </a:t>
            </a:r>
            <a:r>
              <a:rPr sz="1300" spc="-10" dirty="0">
                <a:latin typeface="Calibri"/>
                <a:cs typeface="Calibri"/>
              </a:rPr>
              <a:t>involve </a:t>
            </a:r>
            <a:r>
              <a:rPr sz="1300" spc="-5" dirty="0" smtClean="0">
                <a:latin typeface="Calibri"/>
                <a:cs typeface="Calibri"/>
              </a:rPr>
              <a:t>visits </a:t>
            </a:r>
            <a:r>
              <a:rPr sz="1300" spc="-5" dirty="0">
                <a:latin typeface="Calibri"/>
                <a:cs typeface="Calibri"/>
              </a:rPr>
              <a:t>with a social </a:t>
            </a:r>
            <a:r>
              <a:rPr sz="1300" spc="-15" dirty="0">
                <a:latin typeface="Calibri"/>
                <a:cs typeface="Calibri"/>
              </a:rPr>
              <a:t>worker </a:t>
            </a:r>
            <a:r>
              <a:rPr sz="1300" spc="-5" dirty="0">
                <a:latin typeface="Calibri"/>
                <a:cs typeface="Calibri"/>
              </a:rPr>
              <a:t>and </a:t>
            </a:r>
            <a:r>
              <a:rPr sz="1300" spc="-15" dirty="0">
                <a:latin typeface="Calibri"/>
                <a:cs typeface="Calibri"/>
              </a:rPr>
              <a:t>takes </a:t>
            </a:r>
            <a:r>
              <a:rPr sz="1300" dirty="0">
                <a:latin typeface="Calibri"/>
                <a:cs typeface="Calibri"/>
              </a:rPr>
              <a:t>4-12</a:t>
            </a:r>
            <a:r>
              <a:rPr sz="1300" spc="18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weeks</a:t>
            </a:r>
            <a:endParaRPr sz="1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Calibri"/>
              <a:buChar char="•"/>
            </a:pPr>
            <a:endParaRPr sz="1700" dirty="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1300" b="1" spc="-20" dirty="0">
                <a:solidFill>
                  <a:srgbClr val="FFFFFF"/>
                </a:solidFill>
                <a:latin typeface="Calibri"/>
                <a:cs typeface="Calibri"/>
              </a:rPr>
              <a:t>PREPARE </a:t>
            </a: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PROFILE </a:t>
            </a:r>
            <a:r>
              <a:rPr sz="1300" b="1" spc="-5" dirty="0">
                <a:solidFill>
                  <a:srgbClr val="FFFFFF"/>
                </a:solidFill>
                <a:latin typeface="Calibri"/>
                <a:cs typeface="Calibri"/>
              </a:rPr>
              <a:t>BOOKLET</a:t>
            </a:r>
            <a:endParaRPr sz="1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50" dirty="0">
              <a:latin typeface="Times New Roman"/>
              <a:cs typeface="Times New Roman"/>
            </a:endParaRPr>
          </a:p>
          <a:p>
            <a:pPr marL="127000" marR="596265" indent="-114300">
              <a:lnSpc>
                <a:spcPts val="1430"/>
              </a:lnSpc>
              <a:buChar char="•"/>
              <a:tabLst>
                <a:tab pos="127000" algn="l"/>
              </a:tabLst>
            </a:pPr>
            <a:r>
              <a:rPr sz="1300" spc="-5" dirty="0">
                <a:latin typeface="Calibri"/>
                <a:cs typeface="Calibri"/>
              </a:rPr>
              <a:t>A scrapbook that “paints a picture” of </a:t>
            </a:r>
            <a:r>
              <a:rPr sz="1300" spc="-10" dirty="0">
                <a:latin typeface="Calibri"/>
                <a:cs typeface="Calibri"/>
              </a:rPr>
              <a:t>life </a:t>
            </a:r>
            <a:r>
              <a:rPr sz="1300" spc="-5" dirty="0">
                <a:latin typeface="Calibri"/>
                <a:cs typeface="Calibri"/>
              </a:rPr>
              <a:t>in </a:t>
            </a:r>
            <a:r>
              <a:rPr sz="1300" spc="-10" dirty="0">
                <a:latin typeface="Calibri"/>
                <a:cs typeface="Calibri"/>
              </a:rPr>
              <a:t>your family </a:t>
            </a:r>
            <a:r>
              <a:rPr sz="1300" spc="-5" dirty="0">
                <a:latin typeface="Calibri"/>
                <a:cs typeface="Calibri"/>
              </a:rPr>
              <a:t>– </a:t>
            </a:r>
            <a:r>
              <a:rPr sz="1300" spc="-10" dirty="0">
                <a:latin typeface="Calibri"/>
                <a:cs typeface="Calibri"/>
              </a:rPr>
              <a:t>used to show to </a:t>
            </a:r>
            <a:r>
              <a:rPr sz="1300" spc="-5" dirty="0">
                <a:latin typeface="Calibri"/>
                <a:cs typeface="Calibri"/>
              </a:rPr>
              <a:t>moms considering  adoption </a:t>
            </a:r>
            <a:r>
              <a:rPr sz="1300" spc="-15" dirty="0">
                <a:latin typeface="Calibri"/>
                <a:cs typeface="Calibri"/>
              </a:rPr>
              <a:t>for </a:t>
            </a:r>
            <a:r>
              <a:rPr sz="1300" spc="-5" dirty="0">
                <a:latin typeface="Calibri"/>
                <a:cs typeface="Calibri"/>
              </a:rPr>
              <a:t>their unborn</a:t>
            </a:r>
            <a:r>
              <a:rPr sz="1300" spc="-15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child</a:t>
            </a:r>
            <a:endParaRPr sz="1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Calibri"/>
              <a:buChar char="•"/>
            </a:pPr>
            <a:endParaRPr sz="1700" dirty="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  <a:spcBef>
                <a:spcPts val="5"/>
              </a:spcBef>
            </a:pP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COMMIT </a:t>
            </a:r>
            <a:r>
              <a:rPr sz="1300" b="1" spc="-2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ADOPTING </a:t>
            </a:r>
            <a:r>
              <a:rPr sz="1300" b="1" spc="-5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SPECIFIC</a:t>
            </a:r>
            <a:r>
              <a:rPr sz="1300" b="1" spc="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00" b="1" spc="-10" dirty="0" smtClean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lang="en-US" sz="1300" b="1" spc="-10" dirty="0" smtClean="0">
                <a:solidFill>
                  <a:srgbClr val="FFFFFF"/>
                </a:solidFill>
                <a:latin typeface="Calibri"/>
                <a:cs typeface="Calibri"/>
              </a:rPr>
              <a:t> - MATCHING</a:t>
            </a:r>
            <a:endParaRPr sz="1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0" indent="-114300">
              <a:lnSpc>
                <a:spcPct val="100000"/>
              </a:lnSpc>
              <a:spcBef>
                <a:spcPts val="5"/>
              </a:spcBef>
              <a:buChar char="•"/>
              <a:tabLst>
                <a:tab pos="127000" algn="l"/>
              </a:tabLst>
            </a:pPr>
            <a:r>
              <a:rPr sz="1300" spc="-5" dirty="0">
                <a:latin typeface="Calibri"/>
                <a:cs typeface="Calibri"/>
              </a:rPr>
              <a:t>This is the point during the </a:t>
            </a:r>
            <a:r>
              <a:rPr sz="1300" spc="-10" dirty="0">
                <a:latin typeface="Calibri"/>
                <a:cs typeface="Calibri"/>
              </a:rPr>
              <a:t>process </a:t>
            </a:r>
            <a:r>
              <a:rPr sz="1300" spc="-5" dirty="0">
                <a:latin typeface="Calibri"/>
                <a:cs typeface="Calibri"/>
              </a:rPr>
              <a:t>where </a:t>
            </a:r>
            <a:r>
              <a:rPr sz="1300" spc="-10" dirty="0">
                <a:latin typeface="Calibri"/>
                <a:cs typeface="Calibri"/>
              </a:rPr>
              <a:t>you </a:t>
            </a:r>
            <a:r>
              <a:rPr sz="1300" spc="-5" dirty="0">
                <a:latin typeface="Calibri"/>
                <a:cs typeface="Calibri"/>
              </a:rPr>
              <a:t>will </a:t>
            </a:r>
            <a:r>
              <a:rPr sz="1300" spc="-10" dirty="0">
                <a:latin typeface="Calibri"/>
                <a:cs typeface="Calibri"/>
              </a:rPr>
              <a:t>sign legal </a:t>
            </a:r>
            <a:r>
              <a:rPr sz="1300" spc="-5" dirty="0">
                <a:latin typeface="Calibri"/>
                <a:cs typeface="Calibri"/>
              </a:rPr>
              <a:t>documents, </a:t>
            </a:r>
            <a:r>
              <a:rPr sz="1300" spc="-15" dirty="0">
                <a:latin typeface="Calibri"/>
                <a:cs typeface="Calibri"/>
              </a:rPr>
              <a:t>pay fees</a:t>
            </a:r>
            <a:r>
              <a:rPr sz="1300" spc="14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etc.</a:t>
            </a:r>
            <a:endParaRPr sz="1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Calibri"/>
              <a:buChar char="•"/>
            </a:pPr>
            <a:endParaRPr sz="1700" dirty="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RECEIVE PLACEMENT </a:t>
            </a:r>
            <a:r>
              <a:rPr sz="1300" b="1" spc="-5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THE CHILD </a:t>
            </a:r>
            <a:r>
              <a:rPr sz="1300" b="1" spc="-15" dirty="0">
                <a:solidFill>
                  <a:srgbClr val="FFFFFF"/>
                </a:solidFill>
                <a:latin typeface="Calibri"/>
                <a:cs typeface="Calibri"/>
              </a:rPr>
              <a:t>INTO </a:t>
            </a:r>
            <a:r>
              <a:rPr sz="1300" b="1" spc="-2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1300" b="1" spc="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Calibri"/>
                <a:cs typeface="Calibri"/>
              </a:rPr>
              <a:t>HOME</a:t>
            </a:r>
            <a:endParaRPr sz="1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0" indent="-114300">
              <a:lnSpc>
                <a:spcPct val="100000"/>
              </a:lnSpc>
              <a:buChar char="•"/>
              <a:tabLst>
                <a:tab pos="127000" algn="l"/>
              </a:tabLst>
            </a:pPr>
            <a:r>
              <a:rPr sz="1300" spc="-5" dirty="0">
                <a:latin typeface="Calibri"/>
                <a:cs typeface="Calibri"/>
              </a:rPr>
              <a:t>Whether </a:t>
            </a:r>
            <a:r>
              <a:rPr sz="1300" spc="-10" dirty="0">
                <a:latin typeface="Calibri"/>
                <a:cs typeface="Calibri"/>
              </a:rPr>
              <a:t>you </a:t>
            </a:r>
            <a:r>
              <a:rPr sz="1300" spc="-5" dirty="0">
                <a:latin typeface="Calibri"/>
                <a:cs typeface="Calibri"/>
              </a:rPr>
              <a:t>are </a:t>
            </a:r>
            <a:r>
              <a:rPr sz="1300" spc="-10" dirty="0">
                <a:latin typeface="Calibri"/>
                <a:cs typeface="Calibri"/>
              </a:rPr>
              <a:t>present at </a:t>
            </a:r>
            <a:r>
              <a:rPr sz="1300" spc="-5" dirty="0">
                <a:latin typeface="Calibri"/>
                <a:cs typeface="Calibri"/>
              </a:rPr>
              <a:t>the </a:t>
            </a:r>
            <a:r>
              <a:rPr sz="1300" spc="-10" dirty="0">
                <a:latin typeface="Calibri"/>
                <a:cs typeface="Calibri"/>
              </a:rPr>
              <a:t>hospital </a:t>
            </a:r>
            <a:r>
              <a:rPr sz="1300" spc="-5" dirty="0">
                <a:latin typeface="Calibri"/>
                <a:cs typeface="Calibri"/>
              </a:rPr>
              <a:t>is a decision made </a:t>
            </a:r>
            <a:r>
              <a:rPr sz="1300" spc="-10" dirty="0">
                <a:latin typeface="Calibri"/>
                <a:cs typeface="Calibri"/>
              </a:rPr>
              <a:t>by </a:t>
            </a:r>
            <a:r>
              <a:rPr sz="1300" spc="-5" dirty="0">
                <a:latin typeface="Calibri"/>
                <a:cs typeface="Calibri"/>
              </a:rPr>
              <a:t>the birth</a:t>
            </a:r>
            <a:r>
              <a:rPr sz="1300" spc="125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parent(s)</a:t>
            </a:r>
            <a:endParaRPr sz="1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Calibri"/>
              <a:buChar char="•"/>
            </a:pPr>
            <a:endParaRPr sz="1700" dirty="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POST PLACEMENT </a:t>
            </a:r>
            <a:r>
              <a:rPr sz="1300" b="1" spc="-5" dirty="0">
                <a:solidFill>
                  <a:srgbClr val="FFFFFF"/>
                </a:solidFill>
                <a:latin typeface="Calibri"/>
                <a:cs typeface="Calibri"/>
              </a:rPr>
              <a:t>SUPERVISION, </a:t>
            </a:r>
            <a:r>
              <a:rPr sz="1300" b="1" spc="-25" dirty="0">
                <a:solidFill>
                  <a:srgbClr val="FFFFFF"/>
                </a:solidFill>
                <a:latin typeface="Calibri"/>
                <a:cs typeface="Calibri"/>
              </a:rPr>
              <a:t>CONTACT </a:t>
            </a: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AND LEGAL</a:t>
            </a:r>
            <a:r>
              <a:rPr sz="1300" b="1" spc="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00" b="1" spc="-10" dirty="0">
                <a:solidFill>
                  <a:srgbClr val="FFFFFF"/>
                </a:solidFill>
                <a:latin typeface="Calibri"/>
                <a:cs typeface="Calibri"/>
              </a:rPr>
              <a:t>REQUIREMENTS</a:t>
            </a:r>
            <a:endParaRPr sz="1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50" dirty="0">
              <a:latin typeface="Times New Roman"/>
              <a:cs typeface="Times New Roman"/>
            </a:endParaRPr>
          </a:p>
          <a:p>
            <a:pPr marL="127000" marR="5080" indent="-114300">
              <a:lnSpc>
                <a:spcPts val="1430"/>
              </a:lnSpc>
              <a:spcBef>
                <a:spcPts val="5"/>
              </a:spcBef>
              <a:buChar char="•"/>
              <a:tabLst>
                <a:tab pos="127000" algn="l"/>
              </a:tabLst>
            </a:pPr>
            <a:r>
              <a:rPr sz="1300" spc="-30" dirty="0">
                <a:latin typeface="Calibri"/>
                <a:cs typeface="Calibri"/>
              </a:rPr>
              <a:t>Your </a:t>
            </a:r>
            <a:r>
              <a:rPr sz="1300" spc="-5" dirty="0">
                <a:latin typeface="Calibri"/>
                <a:cs typeface="Calibri"/>
              </a:rPr>
              <a:t>adoption will be supervised </a:t>
            </a:r>
            <a:r>
              <a:rPr sz="1300" spc="-15" dirty="0">
                <a:latin typeface="Calibri"/>
                <a:cs typeface="Calibri"/>
              </a:rPr>
              <a:t>for </a:t>
            </a:r>
            <a:r>
              <a:rPr sz="1300" spc="-5" dirty="0">
                <a:latin typeface="Calibri"/>
                <a:cs typeface="Calibri"/>
              </a:rPr>
              <a:t>a period of time </a:t>
            </a:r>
            <a:r>
              <a:rPr sz="1300" spc="-10" dirty="0">
                <a:latin typeface="Calibri"/>
                <a:cs typeface="Calibri"/>
              </a:rPr>
              <a:t>by your </a:t>
            </a:r>
            <a:r>
              <a:rPr sz="1300" spc="-5" dirty="0">
                <a:latin typeface="Calibri"/>
                <a:cs typeface="Calibri"/>
              </a:rPr>
              <a:t>local </a:t>
            </a:r>
            <a:r>
              <a:rPr sz="1300" spc="-15" dirty="0">
                <a:latin typeface="Calibri"/>
                <a:cs typeface="Calibri"/>
              </a:rPr>
              <a:t>agency. Any </a:t>
            </a:r>
            <a:r>
              <a:rPr sz="1300" spc="-10" dirty="0">
                <a:latin typeface="Calibri"/>
                <a:cs typeface="Calibri"/>
              </a:rPr>
              <a:t>contact between </a:t>
            </a:r>
            <a:r>
              <a:rPr sz="1300" spc="-15" dirty="0">
                <a:latin typeface="Calibri"/>
                <a:cs typeface="Calibri"/>
              </a:rPr>
              <a:t>you  </a:t>
            </a:r>
            <a:r>
              <a:rPr sz="1300" spc="-5" dirty="0">
                <a:latin typeface="Calibri"/>
                <a:cs typeface="Calibri"/>
              </a:rPr>
              <a:t>and the birth </a:t>
            </a:r>
            <a:r>
              <a:rPr sz="1300" spc="-10" dirty="0">
                <a:latin typeface="Calibri"/>
                <a:cs typeface="Calibri"/>
              </a:rPr>
              <a:t>parent </a:t>
            </a:r>
            <a:r>
              <a:rPr sz="1300" spc="-5" dirty="0">
                <a:latin typeface="Calibri"/>
                <a:cs typeface="Calibri"/>
              </a:rPr>
              <a:t>will be </a:t>
            </a:r>
            <a:r>
              <a:rPr sz="1300" spc="-10" dirty="0">
                <a:latin typeface="Calibri"/>
                <a:cs typeface="Calibri"/>
              </a:rPr>
              <a:t>negotiated </a:t>
            </a:r>
            <a:r>
              <a:rPr sz="1300" spc="-15" dirty="0">
                <a:latin typeface="Calibri"/>
                <a:cs typeface="Calibri"/>
              </a:rPr>
              <a:t>before </a:t>
            </a:r>
            <a:r>
              <a:rPr sz="1300" spc="-10" dirty="0">
                <a:latin typeface="Calibri"/>
                <a:cs typeface="Calibri"/>
              </a:rPr>
              <a:t>you commit to </a:t>
            </a:r>
            <a:r>
              <a:rPr sz="1300" spc="-5" dirty="0">
                <a:latin typeface="Calibri"/>
                <a:cs typeface="Calibri"/>
              </a:rPr>
              <a:t>adopt a specific </a:t>
            </a:r>
            <a:r>
              <a:rPr sz="1300" dirty="0">
                <a:latin typeface="Calibri"/>
                <a:cs typeface="Calibri"/>
              </a:rPr>
              <a:t>child. </a:t>
            </a:r>
            <a:r>
              <a:rPr sz="1300" spc="-10" dirty="0">
                <a:latin typeface="Calibri"/>
                <a:cs typeface="Calibri"/>
              </a:rPr>
              <a:t>Most </a:t>
            </a:r>
            <a:r>
              <a:rPr sz="1300" spc="-5" dirty="0">
                <a:latin typeface="Calibri"/>
                <a:cs typeface="Calibri"/>
              </a:rPr>
              <a:t>typically  </a:t>
            </a:r>
            <a:r>
              <a:rPr sz="1300" spc="-10" dirty="0">
                <a:latin typeface="Calibri"/>
                <a:cs typeface="Calibri"/>
              </a:rPr>
              <a:t>contact after </a:t>
            </a:r>
            <a:r>
              <a:rPr sz="1300" spc="-5" dirty="0">
                <a:latin typeface="Calibri"/>
                <a:cs typeface="Calibri"/>
              </a:rPr>
              <a:t>birth </a:t>
            </a:r>
            <a:r>
              <a:rPr sz="1300" spc="-10" dirty="0">
                <a:latin typeface="Calibri"/>
                <a:cs typeface="Calibri"/>
              </a:rPr>
              <a:t>involves </a:t>
            </a:r>
            <a:r>
              <a:rPr sz="1300" spc="-15" dirty="0">
                <a:latin typeface="Calibri"/>
                <a:cs typeface="Calibri"/>
              </a:rPr>
              <a:t>letter </a:t>
            </a:r>
            <a:r>
              <a:rPr sz="1300" spc="-5" dirty="0">
                <a:latin typeface="Calibri"/>
                <a:cs typeface="Calibri"/>
              </a:rPr>
              <a:t>and pictures </a:t>
            </a:r>
            <a:r>
              <a:rPr sz="1300" spc="-10" dirty="0">
                <a:latin typeface="Calibri"/>
                <a:cs typeface="Calibri"/>
              </a:rPr>
              <a:t>exchanged through </a:t>
            </a:r>
            <a:r>
              <a:rPr sz="1300" spc="-5" dirty="0">
                <a:latin typeface="Calibri"/>
                <a:cs typeface="Calibri"/>
              </a:rPr>
              <a:t>the </a:t>
            </a:r>
            <a:r>
              <a:rPr sz="1300" spc="-15" dirty="0">
                <a:latin typeface="Calibri"/>
                <a:cs typeface="Calibri"/>
              </a:rPr>
              <a:t>agency. </a:t>
            </a:r>
            <a:r>
              <a:rPr sz="1300" spc="-5" dirty="0">
                <a:latin typeface="Calibri"/>
                <a:cs typeface="Calibri"/>
              </a:rPr>
              <a:t>In </a:t>
            </a:r>
            <a:r>
              <a:rPr sz="1300" spc="5" dirty="0">
                <a:latin typeface="Calibri"/>
                <a:cs typeface="Calibri"/>
              </a:rPr>
              <a:t>3-12 </a:t>
            </a:r>
            <a:r>
              <a:rPr sz="1300" spc="-5" dirty="0">
                <a:latin typeface="Calibri"/>
                <a:cs typeface="Calibri"/>
              </a:rPr>
              <a:t>months </a:t>
            </a:r>
            <a:r>
              <a:rPr sz="1300" spc="-10" dirty="0">
                <a:latin typeface="Calibri"/>
                <a:cs typeface="Calibri"/>
              </a:rPr>
              <a:t>you </a:t>
            </a:r>
            <a:r>
              <a:rPr sz="1300" spc="-5" dirty="0">
                <a:latin typeface="Calibri"/>
                <a:cs typeface="Calibri"/>
              </a:rPr>
              <a:t>will  appear </a:t>
            </a:r>
            <a:r>
              <a:rPr sz="1300" spc="-15" dirty="0">
                <a:latin typeface="Calibri"/>
                <a:cs typeface="Calibri"/>
              </a:rPr>
              <a:t>before </a:t>
            </a:r>
            <a:r>
              <a:rPr sz="1300" spc="-5" dirty="0">
                <a:latin typeface="Calibri"/>
                <a:cs typeface="Calibri"/>
              </a:rPr>
              <a:t>a </a:t>
            </a:r>
            <a:r>
              <a:rPr sz="1300" spc="-10" dirty="0">
                <a:latin typeface="Calibri"/>
                <a:cs typeface="Calibri"/>
              </a:rPr>
              <a:t>judge </a:t>
            </a:r>
            <a:r>
              <a:rPr sz="1300" spc="-5" dirty="0">
                <a:latin typeface="Calibri"/>
                <a:cs typeface="Calibri"/>
              </a:rPr>
              <a:t>and (s)he will finalize </a:t>
            </a:r>
            <a:r>
              <a:rPr sz="1300" spc="-10" dirty="0">
                <a:latin typeface="Calibri"/>
                <a:cs typeface="Calibri"/>
              </a:rPr>
              <a:t>your</a:t>
            </a:r>
            <a:r>
              <a:rPr sz="1300" spc="30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adoption.</a:t>
            </a:r>
            <a:endParaRPr sz="1300" dirty="0">
              <a:latin typeface="Calibri"/>
              <a:cs typeface="Calibri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6273547" y="266310"/>
            <a:ext cx="2486116" cy="1364923"/>
            <a:chOff x="6273547" y="266310"/>
            <a:chExt cx="2486116" cy="1364923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3547" y="266310"/>
              <a:ext cx="1364923" cy="1364923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5608" y="333756"/>
              <a:ext cx="1194055" cy="1194055"/>
            </a:xfrm>
            <a:prstGeom prst="rect">
              <a:avLst/>
            </a:prstGeom>
          </p:spPr>
        </p:pic>
      </p:grpSp>
      <p:sp>
        <p:nvSpPr>
          <p:cNvPr id="32" name="Right Arrow 31">
            <a:hlinkClick r:id="rId11" action="ppaction://hlinksldjump"/>
          </p:cNvPr>
          <p:cNvSpPr/>
          <p:nvPr/>
        </p:nvSpPr>
        <p:spPr>
          <a:xfrm>
            <a:off x="8303894" y="6329172"/>
            <a:ext cx="84010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91"/>
    </mc:Choice>
    <mc:Fallback xmlns="">
      <p:transition spd="slow" advTm="2519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2692" y="333756"/>
            <a:ext cx="4061460" cy="8991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3532632" y="333756"/>
            <a:ext cx="858012" cy="899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475107"/>
            <a:ext cx="3354070" cy="711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400" b="0" spc="-65" dirty="0">
                <a:latin typeface="Calibri"/>
                <a:cs typeface="Calibri"/>
              </a:rPr>
              <a:t>EXPECTATIONS</a:t>
            </a:r>
            <a:endParaRPr sz="4400"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20040" y="1485900"/>
            <a:ext cx="3849624" cy="50703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7257" y="1371600"/>
            <a:ext cx="4608477" cy="5396484"/>
          </a:xfrm>
          <a:custGeom>
            <a:avLst/>
            <a:gdLst/>
            <a:ahLst/>
            <a:cxnLst/>
            <a:rect l="l" t="t" r="r" b="b"/>
            <a:pathLst>
              <a:path w="3733800" h="5257800">
                <a:moveTo>
                  <a:pt x="0" y="5257800"/>
                </a:moveTo>
                <a:lnTo>
                  <a:pt x="3733800" y="5257800"/>
                </a:lnTo>
                <a:lnTo>
                  <a:pt x="3733800" y="0"/>
                </a:lnTo>
                <a:lnTo>
                  <a:pt x="0" y="0"/>
                </a:lnTo>
                <a:lnTo>
                  <a:pt x="0" y="5257800"/>
                </a:lnTo>
                <a:close/>
              </a:path>
            </a:pathLst>
          </a:custGeom>
          <a:solidFill>
            <a:srgbClr val="2C5F9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381000" y="1371600"/>
            <a:ext cx="3733800" cy="5257800"/>
          </a:xfrm>
          <a:custGeom>
            <a:avLst/>
            <a:gdLst/>
            <a:ahLst/>
            <a:cxnLst/>
            <a:rect l="l" t="t" r="r" b="b"/>
            <a:pathLst>
              <a:path w="3733800" h="5257800">
                <a:moveTo>
                  <a:pt x="0" y="5257800"/>
                </a:moveTo>
                <a:lnTo>
                  <a:pt x="3733800" y="5257800"/>
                </a:lnTo>
                <a:lnTo>
                  <a:pt x="3733800" y="0"/>
                </a:lnTo>
                <a:lnTo>
                  <a:pt x="0" y="0"/>
                </a:lnTo>
                <a:lnTo>
                  <a:pt x="0" y="5257800"/>
                </a:lnTo>
                <a:close/>
              </a:path>
            </a:pathLst>
          </a:custGeom>
          <a:ln w="9525">
            <a:noFill/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411480" y="1310639"/>
            <a:ext cx="2240280" cy="4998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2243327" y="1310639"/>
            <a:ext cx="477012" cy="49987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588975" y="1390141"/>
            <a:ext cx="1858010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65" dirty="0">
                <a:solidFill>
                  <a:srgbClr val="FFFFFF"/>
                </a:solidFill>
                <a:latin typeface="Calibri"/>
                <a:cs typeface="Calibri"/>
              </a:rPr>
              <a:t>STATISTICALLY: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5824" y="1879600"/>
            <a:ext cx="4631436" cy="4924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8100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MGA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works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with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about </a:t>
            </a:r>
            <a:r>
              <a:rPr lang="en-US" sz="2000" dirty="0" smtClean="0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r>
              <a:rPr sz="2000" dirty="0" smtClean="0">
                <a:solidFill>
                  <a:srgbClr val="FFFFFF"/>
                </a:solidFill>
                <a:latin typeface="Calibri"/>
                <a:cs typeface="Calibri"/>
              </a:rPr>
              <a:t>00  </a:t>
            </a:r>
            <a:r>
              <a:rPr lang="en-US" sz="2000" spc="-5" dirty="0" smtClean="0">
                <a:solidFill>
                  <a:srgbClr val="FFFFFF"/>
                </a:solidFill>
                <a:latin typeface="Calibri"/>
                <a:cs typeface="Calibri"/>
              </a:rPr>
              <a:t>expectant </a:t>
            </a:r>
            <a:r>
              <a:rPr sz="2000" spc="-10" dirty="0" smtClean="0">
                <a:solidFill>
                  <a:srgbClr val="FFFFFF"/>
                </a:solidFill>
                <a:latin typeface="Calibri"/>
                <a:cs typeface="Calibri"/>
              </a:rPr>
              <a:t>woman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 smtClean="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r>
              <a:rPr lang="en-US" sz="2000" spc="-5" dirty="0" smtClean="0">
                <a:solidFill>
                  <a:srgbClr val="FFFFFF"/>
                </a:solidFill>
                <a:latin typeface="Calibri"/>
                <a:cs typeface="Calibri"/>
              </a:rPr>
              <a:t>.  Approximately, 80-90% of these women will decide that adoption is not the best option for them. that is what we want.</a:t>
            </a:r>
            <a:endParaRPr sz="2000" dirty="0">
              <a:latin typeface="Calibri"/>
              <a:cs typeface="Calibri"/>
            </a:endParaRPr>
          </a:p>
          <a:p>
            <a:pPr marL="12700" marR="76708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MGA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matches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about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 smtClean="0">
                <a:solidFill>
                  <a:srgbClr val="FFFFFF"/>
                </a:solidFill>
                <a:latin typeface="Calibri"/>
                <a:cs typeface="Calibri"/>
              </a:rPr>
              <a:t>80</a:t>
            </a:r>
            <a:r>
              <a:rPr lang="en-US" sz="2000" dirty="0" smtClean="0">
                <a:solidFill>
                  <a:srgbClr val="FFFFFF"/>
                </a:solidFill>
                <a:latin typeface="Calibri"/>
                <a:cs typeface="Calibri"/>
              </a:rPr>
              <a:t> - 100</a:t>
            </a:r>
            <a:r>
              <a:rPr sz="2000" dirty="0" smtClean="0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families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MGA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places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about 70 </a:t>
            </a:r>
            <a:r>
              <a:rPr lang="en-US" sz="2000" dirty="0" smtClean="0">
                <a:solidFill>
                  <a:srgbClr val="FFFFFF"/>
                </a:solidFill>
                <a:latin typeface="Calibri"/>
                <a:cs typeface="Calibri"/>
              </a:rPr>
              <a:t>-90 </a:t>
            </a:r>
            <a:r>
              <a:rPr sz="2000" spc="-5" dirty="0" smtClean="0">
                <a:solidFill>
                  <a:srgbClr val="FFFFFF"/>
                </a:solidFill>
                <a:latin typeface="Calibri"/>
                <a:cs typeface="Calibri"/>
              </a:rPr>
              <a:t>babies</a:t>
            </a:r>
            <a:r>
              <a:rPr sz="2000" spc="-6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endParaRPr sz="20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2000" spc="-5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r>
              <a:rPr sz="2000" spc="-5" dirty="0" smtClean="0">
                <a:solidFill>
                  <a:srgbClr val="FFFFFF"/>
                </a:solidFill>
                <a:latin typeface="Calibri"/>
                <a:cs typeface="Calibri"/>
              </a:rPr>
              <a:t>Approximately</a:t>
            </a:r>
            <a:r>
              <a:rPr lang="en-US" sz="2000" spc="-5" dirty="0" smtClean="0">
                <a:solidFill>
                  <a:srgbClr val="FFFFFF"/>
                </a:solidFill>
                <a:latin typeface="Calibri"/>
                <a:cs typeface="Calibri"/>
              </a:rPr>
              <a:t> 15-</a:t>
            </a:r>
            <a:r>
              <a:rPr sz="2000" dirty="0" smtClean="0">
                <a:solidFill>
                  <a:srgbClr val="FFFFFF"/>
                </a:solidFill>
                <a:latin typeface="Calibri"/>
                <a:cs typeface="Calibri"/>
              </a:rPr>
              <a:t>20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%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of our </a:t>
            </a:r>
            <a:r>
              <a:rPr sz="2000" dirty="0" smtClean="0">
                <a:solidFill>
                  <a:srgbClr val="FFFFFF"/>
                </a:solidFill>
                <a:latin typeface="Calibri"/>
                <a:cs typeface="Calibri"/>
              </a:rPr>
              <a:t>agency </a:t>
            </a:r>
            <a:r>
              <a:rPr lang="en-US" sz="2000" spc="-5" dirty="0" smtClean="0">
                <a:solidFill>
                  <a:srgbClr val="FFFFFF"/>
                </a:solidFill>
                <a:latin typeface="Calibri"/>
                <a:cs typeface="Calibri"/>
              </a:rPr>
              <a:t>matches</a:t>
            </a:r>
            <a:r>
              <a:rPr sz="2000" spc="-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will result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in  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failed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adoption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or disruption 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once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they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are matched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with a  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family.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This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statistic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is actually 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lower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than the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national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average 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due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intense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relationship 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we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attempt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build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with the 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women we</a:t>
            </a:r>
            <a:r>
              <a:rPr sz="20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help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745735" y="4466843"/>
            <a:ext cx="3831336" cy="2337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4930140" y="4594859"/>
            <a:ext cx="3320796" cy="49987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/>
          <p:nvPr/>
        </p:nvSpPr>
        <p:spPr>
          <a:xfrm>
            <a:off x="7842504" y="4594859"/>
            <a:ext cx="477011" cy="49987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 txBox="1"/>
          <p:nvPr/>
        </p:nvSpPr>
        <p:spPr>
          <a:xfrm>
            <a:off x="5108828" y="4675378"/>
            <a:ext cx="2992120" cy="920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30" dirty="0">
                <a:solidFill>
                  <a:srgbClr val="FFFFFF"/>
                </a:solidFill>
                <a:latin typeface="Calibri"/>
                <a:cs typeface="Calibri"/>
              </a:rPr>
              <a:t>WAIT </a:t>
            </a:r>
            <a:r>
              <a:rPr sz="2400" b="1" spc="-10" dirty="0">
                <a:solidFill>
                  <a:srgbClr val="FFFFFF"/>
                </a:solidFill>
                <a:latin typeface="Calibri"/>
                <a:cs typeface="Calibri"/>
              </a:rPr>
              <a:t>TIMES </a:t>
            </a:r>
            <a:r>
              <a:rPr sz="2400" b="1" spc="-3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400" b="1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FFFF"/>
                </a:solidFill>
                <a:latin typeface="Calibri"/>
                <a:cs typeface="Calibri"/>
              </a:rPr>
              <a:t>ADOPT</a:t>
            </a:r>
            <a:endParaRPr sz="2400" dirty="0">
              <a:latin typeface="Calibri"/>
              <a:cs typeface="Calibri"/>
            </a:endParaRPr>
          </a:p>
          <a:p>
            <a:pPr marL="12700" marR="168910">
              <a:lnSpc>
                <a:spcPct val="100000"/>
              </a:lnSpc>
              <a:spcBef>
                <a:spcPts val="1945"/>
              </a:spcBef>
            </a:pPr>
            <a:r>
              <a:rPr lang="en-US" sz="2000" dirty="0" smtClean="0">
                <a:solidFill>
                  <a:srgbClr val="FFFFFF"/>
                </a:solidFill>
                <a:latin typeface="Calibri"/>
                <a:cs typeface="Calibri"/>
              </a:rPr>
              <a:t>6-12 </a:t>
            </a:r>
            <a:r>
              <a:rPr sz="2000" spc="-5" dirty="0" smtClean="0">
                <a:solidFill>
                  <a:srgbClr val="FFFFFF"/>
                </a:solidFill>
                <a:latin typeface="Calibri"/>
                <a:cs typeface="Calibri"/>
              </a:rPr>
              <a:t>months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951476" y="1141475"/>
            <a:ext cx="3584448" cy="350824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Right Arrow 19">
            <a:hlinkClick r:id="rId10" action="ppaction://hlinksldjump"/>
          </p:cNvPr>
          <p:cNvSpPr/>
          <p:nvPr/>
        </p:nvSpPr>
        <p:spPr>
          <a:xfrm>
            <a:off x="8303895" y="6329172"/>
            <a:ext cx="83175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44"/>
    </mc:Choice>
    <mc:Fallback xmlns="">
      <p:transition spd="slow" advTm="22844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2692" y="333756"/>
            <a:ext cx="4710684" cy="8991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4181855" y="333756"/>
            <a:ext cx="858012" cy="899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475107"/>
            <a:ext cx="4004945" cy="711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400" b="0" spc="-5" dirty="0">
                <a:latin typeface="Calibri"/>
                <a:cs typeface="Calibri"/>
              </a:rPr>
              <a:t>PLACEMENT</a:t>
            </a:r>
            <a:r>
              <a:rPr sz="4400" b="0" spc="-95" dirty="0">
                <a:latin typeface="Calibri"/>
                <a:cs typeface="Calibri"/>
              </a:rPr>
              <a:t> </a:t>
            </a:r>
            <a:r>
              <a:rPr sz="4400" b="0" spc="-15" dirty="0">
                <a:latin typeface="Calibri"/>
                <a:cs typeface="Calibri"/>
              </a:rPr>
              <a:t>FEES</a:t>
            </a:r>
            <a:endParaRPr sz="4400" dirty="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6615" y="1485900"/>
            <a:ext cx="530352" cy="5151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685800" y="1467611"/>
            <a:ext cx="1528572" cy="5334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772411" y="1467611"/>
            <a:ext cx="516636" cy="533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 txBox="1"/>
          <p:nvPr/>
        </p:nvSpPr>
        <p:spPr>
          <a:xfrm>
            <a:off x="535940" y="1553717"/>
            <a:ext cx="3874770" cy="34137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•	</a:t>
            </a:r>
            <a:r>
              <a:rPr sz="2600" dirty="0" smtClean="0">
                <a:solidFill>
                  <a:srgbClr val="FFFFFF"/>
                </a:solidFill>
                <a:latin typeface="Calibri"/>
                <a:cs typeface="Calibri"/>
              </a:rPr>
              <a:t>$</a:t>
            </a:r>
            <a:r>
              <a:rPr lang="en-US" sz="2600" dirty="0" smtClean="0">
                <a:solidFill>
                  <a:srgbClr val="FFFFFF"/>
                </a:solidFill>
                <a:latin typeface="Calibri"/>
                <a:cs typeface="Calibri"/>
              </a:rPr>
              <a:t>28,000</a:t>
            </a:r>
            <a:endParaRPr sz="2600" dirty="0">
              <a:latin typeface="Calibri"/>
              <a:cs typeface="Calibri"/>
            </a:endParaRPr>
          </a:p>
          <a:p>
            <a:pPr marL="756285" indent="-286385">
              <a:lnSpc>
                <a:spcPct val="100000"/>
              </a:lnSpc>
              <a:spcBef>
                <a:spcPts val="25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lang="en-US" sz="2000" spc="-10" dirty="0" smtClean="0">
                <a:solidFill>
                  <a:srgbClr val="FFFFFF"/>
                </a:solidFill>
                <a:latin typeface="Calibri"/>
                <a:cs typeface="Calibri"/>
              </a:rPr>
              <a:t>Flat </a:t>
            </a:r>
            <a:r>
              <a:rPr sz="2000" spc="-10" dirty="0" smtClean="0">
                <a:solidFill>
                  <a:srgbClr val="FFFFFF"/>
                </a:solidFill>
                <a:latin typeface="Calibri"/>
                <a:cs typeface="Calibri"/>
              </a:rPr>
              <a:t>Fee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in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our regular</a:t>
            </a:r>
            <a:r>
              <a:rPr sz="20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program</a:t>
            </a:r>
            <a:endParaRPr sz="2000" dirty="0">
              <a:latin typeface="Calibri"/>
              <a:cs typeface="Calibri"/>
            </a:endParaRPr>
          </a:p>
          <a:p>
            <a:pPr marL="756285" indent="-286385">
              <a:lnSpc>
                <a:spcPct val="100000"/>
              </a:lnSpc>
              <a:spcBef>
                <a:spcPts val="15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sz="2000" spc="-10" dirty="0" smtClean="0">
                <a:solidFill>
                  <a:srgbClr val="FFFFFF"/>
                </a:solidFill>
                <a:latin typeface="Calibri"/>
                <a:cs typeface="Calibri"/>
              </a:rPr>
              <a:t>Fees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do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include</a:t>
            </a:r>
            <a:endParaRPr sz="2000" dirty="0">
              <a:latin typeface="Calibri"/>
              <a:cs typeface="Calibri"/>
            </a:endParaRPr>
          </a:p>
          <a:p>
            <a:pPr marL="1155700" marR="121285" lvl="1" indent="-228600">
              <a:lnSpc>
                <a:spcPts val="1920"/>
              </a:lnSpc>
              <a:spcBef>
                <a:spcPts val="459"/>
              </a:spcBef>
              <a:buFont typeface="Arial"/>
              <a:buChar char="•"/>
              <a:tabLst>
                <a:tab pos="1155700" algn="l"/>
                <a:tab pos="1156335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Home 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study,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supervision,  ICPC,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legal cost,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birth 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parent</a:t>
            </a:r>
            <a:r>
              <a:rPr sz="20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expenses</a:t>
            </a:r>
            <a:endParaRPr sz="2000" dirty="0">
              <a:latin typeface="Calibri"/>
              <a:cs typeface="Calibri"/>
            </a:endParaRPr>
          </a:p>
          <a:p>
            <a:pPr marL="756285" marR="100965" indent="-286385">
              <a:lnSpc>
                <a:spcPct val="80000"/>
              </a:lnSpc>
              <a:spcBef>
                <a:spcPts val="490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contract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that </a:t>
            </a:r>
            <a:r>
              <a:rPr sz="2000" spc="-10" dirty="0" smtClean="0">
                <a:solidFill>
                  <a:srgbClr val="FFFFFF"/>
                </a:solidFill>
                <a:latin typeface="Calibri"/>
                <a:cs typeface="Calibri"/>
              </a:rPr>
              <a:t>accurately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details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fees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will be 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presented at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time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of  commitment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specific  placement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315711" y="5204459"/>
            <a:ext cx="3518916" cy="65989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8295131" y="5204459"/>
            <a:ext cx="630935" cy="65989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5910071" y="5692140"/>
            <a:ext cx="2234183" cy="65989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7604759" y="5692140"/>
            <a:ext cx="630935" cy="65989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5555996" y="5309514"/>
            <a:ext cx="2910205" cy="1009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06425" marR="5080" indent="-594360">
              <a:lnSpc>
                <a:spcPct val="100000"/>
              </a:lnSpc>
            </a:pP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Adopt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32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Months, 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sz="3200" spc="-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Years!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177028" y="1243583"/>
            <a:ext cx="3349752" cy="40767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Right Arrow 14">
            <a:hlinkClick r:id="rId11" action="ppaction://hlinksldjump"/>
          </p:cNvPr>
          <p:cNvSpPr/>
          <p:nvPr/>
        </p:nvSpPr>
        <p:spPr>
          <a:xfrm>
            <a:off x="8303894" y="6329172"/>
            <a:ext cx="84010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09"/>
    </mc:Choice>
    <mc:Fallback xmlns="">
      <p:transition spd="slow" advTm="2340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29"/>
          <p:cNvSpPr/>
          <p:nvPr/>
        </p:nvSpPr>
        <p:spPr>
          <a:xfrm rot="5400000">
            <a:off x="3135977" y="2579126"/>
            <a:ext cx="1600200" cy="1434616"/>
          </a:xfrm>
          <a:custGeom>
            <a:avLst/>
            <a:gdLst/>
            <a:ahLst/>
            <a:cxnLst/>
            <a:rect l="l" t="t" r="r" b="b"/>
            <a:pathLst>
              <a:path w="1600200" h="882650">
                <a:moveTo>
                  <a:pt x="1453133" y="0"/>
                </a:moveTo>
                <a:lnTo>
                  <a:pt x="147066" y="0"/>
                </a:lnTo>
                <a:lnTo>
                  <a:pt x="100608" y="7491"/>
                </a:lnTo>
                <a:lnTo>
                  <a:pt x="60240" y="28358"/>
                </a:lnTo>
                <a:lnTo>
                  <a:pt x="28395" y="60185"/>
                </a:lnTo>
                <a:lnTo>
                  <a:pt x="7504" y="100559"/>
                </a:lnTo>
                <a:lnTo>
                  <a:pt x="0" y="147065"/>
                </a:lnTo>
                <a:lnTo>
                  <a:pt x="0" y="735457"/>
                </a:lnTo>
                <a:lnTo>
                  <a:pt x="7504" y="781976"/>
                </a:lnTo>
                <a:lnTo>
                  <a:pt x="28395" y="822381"/>
                </a:lnTo>
                <a:lnTo>
                  <a:pt x="60240" y="854246"/>
                </a:lnTo>
                <a:lnTo>
                  <a:pt x="100608" y="875144"/>
                </a:lnTo>
                <a:lnTo>
                  <a:pt x="147066" y="882650"/>
                </a:lnTo>
                <a:lnTo>
                  <a:pt x="1453133" y="882650"/>
                </a:lnTo>
                <a:lnTo>
                  <a:pt x="1499591" y="875144"/>
                </a:lnTo>
                <a:lnTo>
                  <a:pt x="1539959" y="854246"/>
                </a:lnTo>
                <a:lnTo>
                  <a:pt x="1571804" y="822381"/>
                </a:lnTo>
                <a:lnTo>
                  <a:pt x="1592695" y="781976"/>
                </a:lnTo>
                <a:lnTo>
                  <a:pt x="1600200" y="735457"/>
                </a:lnTo>
                <a:lnTo>
                  <a:pt x="1600200" y="147065"/>
                </a:lnTo>
                <a:lnTo>
                  <a:pt x="1592695" y="100559"/>
                </a:lnTo>
                <a:lnTo>
                  <a:pt x="1571804" y="60185"/>
                </a:lnTo>
                <a:lnTo>
                  <a:pt x="1539959" y="28358"/>
                </a:lnTo>
                <a:lnTo>
                  <a:pt x="1499591" y="7491"/>
                </a:lnTo>
                <a:lnTo>
                  <a:pt x="1453133" y="0"/>
                </a:lnTo>
                <a:close/>
              </a:path>
            </a:pathLst>
          </a:custGeom>
          <a:solidFill>
            <a:srgbClr val="4EAAB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Rounded Rectangle 4"/>
          <p:cNvSpPr/>
          <p:nvPr/>
        </p:nvSpPr>
        <p:spPr>
          <a:xfrm>
            <a:off x="990600" y="640332"/>
            <a:ext cx="2059717" cy="1143000"/>
          </a:xfrm>
          <a:prstGeom prst="roundRect">
            <a:avLst/>
          </a:prstGeom>
          <a:solidFill>
            <a:srgbClr val="4EAA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bject 29"/>
          <p:cNvSpPr/>
          <p:nvPr/>
        </p:nvSpPr>
        <p:spPr>
          <a:xfrm>
            <a:off x="553544" y="3280337"/>
            <a:ext cx="2366756" cy="1500739"/>
          </a:xfrm>
          <a:custGeom>
            <a:avLst/>
            <a:gdLst/>
            <a:ahLst/>
            <a:cxnLst/>
            <a:rect l="l" t="t" r="r" b="b"/>
            <a:pathLst>
              <a:path w="1600200" h="882650">
                <a:moveTo>
                  <a:pt x="1453133" y="0"/>
                </a:moveTo>
                <a:lnTo>
                  <a:pt x="147066" y="0"/>
                </a:lnTo>
                <a:lnTo>
                  <a:pt x="100608" y="7491"/>
                </a:lnTo>
                <a:lnTo>
                  <a:pt x="60240" y="28358"/>
                </a:lnTo>
                <a:lnTo>
                  <a:pt x="28395" y="60185"/>
                </a:lnTo>
                <a:lnTo>
                  <a:pt x="7504" y="100559"/>
                </a:lnTo>
                <a:lnTo>
                  <a:pt x="0" y="147065"/>
                </a:lnTo>
                <a:lnTo>
                  <a:pt x="0" y="735457"/>
                </a:lnTo>
                <a:lnTo>
                  <a:pt x="7504" y="781976"/>
                </a:lnTo>
                <a:lnTo>
                  <a:pt x="28395" y="822381"/>
                </a:lnTo>
                <a:lnTo>
                  <a:pt x="60240" y="854246"/>
                </a:lnTo>
                <a:lnTo>
                  <a:pt x="100608" y="875144"/>
                </a:lnTo>
                <a:lnTo>
                  <a:pt x="147066" y="882650"/>
                </a:lnTo>
                <a:lnTo>
                  <a:pt x="1453133" y="882650"/>
                </a:lnTo>
                <a:lnTo>
                  <a:pt x="1499591" y="875144"/>
                </a:lnTo>
                <a:lnTo>
                  <a:pt x="1539959" y="854246"/>
                </a:lnTo>
                <a:lnTo>
                  <a:pt x="1571804" y="822381"/>
                </a:lnTo>
                <a:lnTo>
                  <a:pt x="1592695" y="781976"/>
                </a:lnTo>
                <a:lnTo>
                  <a:pt x="1600200" y="735457"/>
                </a:lnTo>
                <a:lnTo>
                  <a:pt x="1600200" y="147065"/>
                </a:lnTo>
                <a:lnTo>
                  <a:pt x="1592695" y="100559"/>
                </a:lnTo>
                <a:lnTo>
                  <a:pt x="1571804" y="60185"/>
                </a:lnTo>
                <a:lnTo>
                  <a:pt x="1539959" y="28358"/>
                </a:lnTo>
                <a:lnTo>
                  <a:pt x="1499591" y="7491"/>
                </a:lnTo>
                <a:lnTo>
                  <a:pt x="1453133" y="0"/>
                </a:lnTo>
                <a:close/>
              </a:path>
            </a:pathLst>
          </a:custGeom>
          <a:solidFill>
            <a:srgbClr val="4EAAB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29"/>
          <p:cNvSpPr/>
          <p:nvPr/>
        </p:nvSpPr>
        <p:spPr>
          <a:xfrm rot="5400000">
            <a:off x="1850707" y="1763135"/>
            <a:ext cx="1600200" cy="1339214"/>
          </a:xfrm>
          <a:custGeom>
            <a:avLst/>
            <a:gdLst/>
            <a:ahLst/>
            <a:cxnLst/>
            <a:rect l="l" t="t" r="r" b="b"/>
            <a:pathLst>
              <a:path w="1600200" h="882650">
                <a:moveTo>
                  <a:pt x="1453133" y="0"/>
                </a:moveTo>
                <a:lnTo>
                  <a:pt x="147066" y="0"/>
                </a:lnTo>
                <a:lnTo>
                  <a:pt x="100608" y="7491"/>
                </a:lnTo>
                <a:lnTo>
                  <a:pt x="60240" y="28358"/>
                </a:lnTo>
                <a:lnTo>
                  <a:pt x="28395" y="60185"/>
                </a:lnTo>
                <a:lnTo>
                  <a:pt x="7504" y="100559"/>
                </a:lnTo>
                <a:lnTo>
                  <a:pt x="0" y="147065"/>
                </a:lnTo>
                <a:lnTo>
                  <a:pt x="0" y="735457"/>
                </a:lnTo>
                <a:lnTo>
                  <a:pt x="7504" y="781976"/>
                </a:lnTo>
                <a:lnTo>
                  <a:pt x="28395" y="822381"/>
                </a:lnTo>
                <a:lnTo>
                  <a:pt x="60240" y="854246"/>
                </a:lnTo>
                <a:lnTo>
                  <a:pt x="100608" y="875144"/>
                </a:lnTo>
                <a:lnTo>
                  <a:pt x="147066" y="882650"/>
                </a:lnTo>
                <a:lnTo>
                  <a:pt x="1453133" y="882650"/>
                </a:lnTo>
                <a:lnTo>
                  <a:pt x="1499591" y="875144"/>
                </a:lnTo>
                <a:lnTo>
                  <a:pt x="1539959" y="854246"/>
                </a:lnTo>
                <a:lnTo>
                  <a:pt x="1571804" y="822381"/>
                </a:lnTo>
                <a:lnTo>
                  <a:pt x="1592695" y="781976"/>
                </a:lnTo>
                <a:lnTo>
                  <a:pt x="1600200" y="735457"/>
                </a:lnTo>
                <a:lnTo>
                  <a:pt x="1600200" y="147065"/>
                </a:lnTo>
                <a:lnTo>
                  <a:pt x="1592695" y="100559"/>
                </a:lnTo>
                <a:lnTo>
                  <a:pt x="1571804" y="60185"/>
                </a:lnTo>
                <a:lnTo>
                  <a:pt x="1539959" y="28358"/>
                </a:lnTo>
                <a:lnTo>
                  <a:pt x="1499591" y="7491"/>
                </a:lnTo>
                <a:lnTo>
                  <a:pt x="1453133" y="0"/>
                </a:lnTo>
                <a:close/>
              </a:path>
            </a:pathLst>
          </a:custGeom>
          <a:solidFill>
            <a:srgbClr val="4EAAB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TextBox 8"/>
          <p:cNvSpPr txBox="1"/>
          <p:nvPr/>
        </p:nvSpPr>
        <p:spPr>
          <a:xfrm>
            <a:off x="1241107" y="711663"/>
            <a:ext cx="2209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650240" indent="-635" algn="ctr">
              <a:lnSpc>
                <a:spcPct val="100000"/>
              </a:lnSpc>
            </a:pPr>
            <a:r>
              <a:rPr lang="en-US" b="1" spc="-5" dirty="0">
                <a:solidFill>
                  <a:srgbClr val="FFFFFF"/>
                </a:solidFill>
                <a:latin typeface="Arial Narrow"/>
                <a:cs typeface="Arial Narrow"/>
              </a:rPr>
              <a:t>What types </a:t>
            </a:r>
            <a:r>
              <a:rPr lang="en-US" b="1" dirty="0">
                <a:solidFill>
                  <a:srgbClr val="FFFFFF"/>
                </a:solidFill>
                <a:latin typeface="Arial Narrow"/>
                <a:cs typeface="Arial Narrow"/>
              </a:rPr>
              <a:t>of  </a:t>
            </a:r>
            <a:r>
              <a:rPr lang="en-US" b="1" spc="-5" dirty="0">
                <a:solidFill>
                  <a:srgbClr val="FFFFFF"/>
                </a:solidFill>
                <a:latin typeface="Arial Narrow"/>
                <a:cs typeface="Arial Narrow"/>
              </a:rPr>
              <a:t>adoption</a:t>
            </a:r>
            <a:r>
              <a:rPr lang="en-US" b="1" spc="-8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b="1" spc="-5" dirty="0">
                <a:solidFill>
                  <a:srgbClr val="FFFFFF"/>
                </a:solidFill>
                <a:latin typeface="Arial Narrow"/>
                <a:cs typeface="Arial Narrow"/>
              </a:rPr>
              <a:t>does  </a:t>
            </a:r>
          </a:p>
          <a:p>
            <a:pPr marL="12700" marR="650240" indent="-635" algn="ctr">
              <a:lnSpc>
                <a:spcPct val="100000"/>
              </a:lnSpc>
            </a:pPr>
            <a:r>
              <a:rPr lang="en-US" b="1" spc="-5" dirty="0">
                <a:solidFill>
                  <a:srgbClr val="FFFFFF"/>
                </a:solidFill>
                <a:latin typeface="Arial Narrow"/>
                <a:cs typeface="Arial Narrow"/>
              </a:rPr>
              <a:t>MGA</a:t>
            </a:r>
            <a:r>
              <a:rPr lang="en-US" b="1" spc="-17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b="1" dirty="0">
                <a:solidFill>
                  <a:srgbClr val="FFFFFF"/>
                </a:solidFill>
                <a:latin typeface="Arial Narrow"/>
                <a:cs typeface="Arial Narrow"/>
              </a:rPr>
              <a:t>do?</a:t>
            </a:r>
            <a:endParaRPr lang="en-US" dirty="0">
              <a:latin typeface="Arial Narrow"/>
              <a:cs typeface="Arial Narrow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41107" y="1783332"/>
            <a:ext cx="213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61035" marR="5080" algn="ctr">
              <a:lnSpc>
                <a:spcPct val="100000"/>
              </a:lnSpc>
              <a:spcBef>
                <a:spcPts val="1145"/>
              </a:spcBef>
            </a:pPr>
            <a:r>
              <a:rPr lang="en-US" spc="-10" dirty="0">
                <a:solidFill>
                  <a:srgbClr val="FFFFFF"/>
                </a:solidFill>
                <a:latin typeface="Arial Narrow"/>
                <a:cs typeface="Arial Narrow"/>
              </a:rPr>
              <a:t>MGA </a:t>
            </a:r>
            <a:r>
              <a:rPr lang="en-US" spc="-5" dirty="0">
                <a:solidFill>
                  <a:srgbClr val="FFFFFF"/>
                </a:solidFill>
                <a:latin typeface="Arial Narrow"/>
                <a:cs typeface="Arial Narrow"/>
              </a:rPr>
              <a:t>does semi-  open and open  adoptions</a:t>
            </a:r>
            <a:endParaRPr lang="en-US" dirty="0">
              <a:latin typeface="Arial Narrow"/>
              <a:cs typeface="Arial Narrow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9814" y="3338208"/>
            <a:ext cx="22156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3030" marR="297180" algn="ctr">
              <a:lnSpc>
                <a:spcPct val="100000"/>
              </a:lnSpc>
              <a:spcBef>
                <a:spcPts val="1425"/>
              </a:spcBef>
            </a:pPr>
            <a:r>
              <a:rPr lang="en-US" sz="1400" spc="-5" dirty="0">
                <a:solidFill>
                  <a:srgbClr val="FFFFFF"/>
                </a:solidFill>
                <a:latin typeface="Arial Narrow"/>
                <a:cs typeface="Arial Narrow"/>
              </a:rPr>
              <a:t>Semi-open </a:t>
            </a:r>
            <a:r>
              <a:rPr lang="en-US" sz="1400" dirty="0">
                <a:solidFill>
                  <a:srgbClr val="FFFFFF"/>
                </a:solidFill>
                <a:latin typeface="Arial Narrow"/>
                <a:cs typeface="Arial Narrow"/>
              </a:rPr>
              <a:t>adoption</a:t>
            </a:r>
            <a:r>
              <a:rPr lang="en-US" sz="1400" spc="-7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z="1400" spc="-5" dirty="0">
                <a:solidFill>
                  <a:srgbClr val="FFFFFF"/>
                </a:solidFill>
                <a:latin typeface="Arial Narrow"/>
                <a:cs typeface="Arial Narrow"/>
              </a:rPr>
              <a:t>means  you </a:t>
            </a:r>
            <a:r>
              <a:rPr lang="en-US" sz="1400" dirty="0">
                <a:solidFill>
                  <a:srgbClr val="FFFFFF"/>
                </a:solidFill>
                <a:latin typeface="Arial Narrow"/>
                <a:cs typeface="Arial Narrow"/>
              </a:rPr>
              <a:t>get to </a:t>
            </a:r>
            <a:r>
              <a:rPr lang="en-US" sz="1400" spc="-5" dirty="0">
                <a:solidFill>
                  <a:srgbClr val="FFFFFF"/>
                </a:solidFill>
                <a:latin typeface="Arial Narrow"/>
                <a:cs typeface="Arial Narrow"/>
              </a:rPr>
              <a:t>know </a:t>
            </a:r>
            <a:r>
              <a:rPr lang="en-US" sz="1400" dirty="0">
                <a:solidFill>
                  <a:srgbClr val="FFFFFF"/>
                </a:solidFill>
                <a:latin typeface="Arial Narrow"/>
                <a:cs typeface="Arial Narrow"/>
              </a:rPr>
              <a:t>the </a:t>
            </a:r>
            <a:r>
              <a:rPr lang="en-US" sz="1400" spc="-5" dirty="0">
                <a:solidFill>
                  <a:srgbClr val="FFFFFF"/>
                </a:solidFill>
                <a:latin typeface="Arial Narrow"/>
                <a:cs typeface="Arial Narrow"/>
              </a:rPr>
              <a:t>mom  </a:t>
            </a:r>
            <a:r>
              <a:rPr lang="en-US" sz="1400" dirty="0">
                <a:solidFill>
                  <a:srgbClr val="FFFFFF"/>
                </a:solidFill>
                <a:latin typeface="Arial Narrow"/>
                <a:cs typeface="Arial Narrow"/>
              </a:rPr>
              <a:t>before </a:t>
            </a:r>
            <a:r>
              <a:rPr lang="en-US" sz="1400" spc="-5" dirty="0">
                <a:solidFill>
                  <a:srgbClr val="FFFFFF"/>
                </a:solidFill>
                <a:latin typeface="Arial Narrow"/>
                <a:cs typeface="Arial Narrow"/>
              </a:rPr>
              <a:t>placement </a:t>
            </a:r>
            <a:r>
              <a:rPr lang="en-US" sz="1400" dirty="0">
                <a:solidFill>
                  <a:srgbClr val="FFFFFF"/>
                </a:solidFill>
                <a:latin typeface="Arial Narrow"/>
                <a:cs typeface="Arial Narrow"/>
              </a:rPr>
              <a:t>but after  </a:t>
            </a:r>
            <a:r>
              <a:rPr lang="en-US" sz="1400" spc="-5" dirty="0">
                <a:solidFill>
                  <a:srgbClr val="FFFFFF"/>
                </a:solidFill>
                <a:latin typeface="Arial Narrow"/>
                <a:cs typeface="Arial Narrow"/>
              </a:rPr>
              <a:t>placement all contact is  </a:t>
            </a:r>
            <a:r>
              <a:rPr lang="en-US" sz="1400" dirty="0">
                <a:solidFill>
                  <a:srgbClr val="FFFFFF"/>
                </a:solidFill>
                <a:latin typeface="Arial Narrow"/>
                <a:cs typeface="Arial Narrow"/>
              </a:rPr>
              <a:t>through the</a:t>
            </a:r>
            <a:r>
              <a:rPr lang="en-US" sz="1400" spc="-8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z="1400" spc="-5" dirty="0">
                <a:solidFill>
                  <a:srgbClr val="FFFFFF"/>
                </a:solidFill>
                <a:latin typeface="Arial Narrow"/>
                <a:cs typeface="Arial Narrow"/>
              </a:rPr>
              <a:t>agency</a:t>
            </a:r>
            <a:endParaRPr lang="en-US" sz="1400" dirty="0">
              <a:latin typeface="Arial Narrow"/>
              <a:cs typeface="Arial Narrow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20414" y="283974"/>
            <a:ext cx="1955118" cy="1200329"/>
          </a:xfrm>
          <a:prstGeom prst="rect">
            <a:avLst/>
          </a:prstGeom>
          <a:solidFill>
            <a:srgbClr val="FFEB84"/>
          </a:solidFill>
          <a:ln>
            <a:solidFill>
              <a:srgbClr val="B2C341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>
                <a:solidFill>
                  <a:srgbClr val="EC5F51"/>
                </a:solidFill>
              </a:rPr>
              <a:t>FAQ</a:t>
            </a:r>
            <a:endParaRPr lang="en-US" sz="7200" dirty="0">
              <a:solidFill>
                <a:srgbClr val="EC5F51"/>
              </a:solidFill>
            </a:endParaRPr>
          </a:p>
        </p:txBody>
      </p:sp>
      <p:sp>
        <p:nvSpPr>
          <p:cNvPr id="13" name="object 28"/>
          <p:cNvSpPr txBox="1"/>
          <p:nvPr/>
        </p:nvSpPr>
        <p:spPr>
          <a:xfrm>
            <a:off x="3320414" y="2767658"/>
            <a:ext cx="1255395" cy="929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</a:pPr>
            <a:r>
              <a:rPr sz="1200" dirty="0">
                <a:solidFill>
                  <a:srgbClr val="FFFFFF"/>
                </a:solidFill>
                <a:latin typeface="Arial Narrow"/>
                <a:cs typeface="Arial Narrow"/>
              </a:rPr>
              <a:t>Open adoption</a:t>
            </a:r>
            <a:r>
              <a:rPr sz="1200" spc="-12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means  you maintain contact  directly with </a:t>
            </a:r>
            <a:r>
              <a:rPr sz="1200" dirty="0">
                <a:solidFill>
                  <a:srgbClr val="FFFFFF"/>
                </a:solidFill>
                <a:latin typeface="Arial Narrow"/>
                <a:cs typeface="Arial Narrow"/>
              </a:rPr>
              <a:t>the  </a:t>
            </a:r>
            <a:r>
              <a:rPr sz="1200" spc="-5" dirty="0">
                <a:solidFill>
                  <a:srgbClr val="FFFFFF"/>
                </a:solidFill>
                <a:latin typeface="Arial Narrow"/>
                <a:cs typeface="Arial Narrow"/>
              </a:rPr>
              <a:t>birthparent following  placement</a:t>
            </a:r>
            <a:endParaRPr sz="1200" dirty="0">
              <a:latin typeface="Arial Narrow"/>
              <a:cs typeface="Arial Narrow"/>
            </a:endParaRPr>
          </a:p>
        </p:txBody>
      </p:sp>
      <p:sp>
        <p:nvSpPr>
          <p:cNvPr id="15" name="object 3"/>
          <p:cNvSpPr/>
          <p:nvPr/>
        </p:nvSpPr>
        <p:spPr>
          <a:xfrm>
            <a:off x="4521067" y="4498340"/>
            <a:ext cx="3727454" cy="2133600"/>
          </a:xfrm>
          <a:custGeom>
            <a:avLst/>
            <a:gdLst/>
            <a:ahLst/>
            <a:cxnLst/>
            <a:rect l="l" t="t" r="r" b="b"/>
            <a:pathLst>
              <a:path w="3581400" h="2133600">
                <a:moveTo>
                  <a:pt x="3225800" y="0"/>
                </a:moveTo>
                <a:lnTo>
                  <a:pt x="355600" y="0"/>
                </a:lnTo>
                <a:lnTo>
                  <a:pt x="307357" y="3247"/>
                </a:lnTo>
                <a:lnTo>
                  <a:pt x="261084" y="12705"/>
                </a:lnTo>
                <a:lnTo>
                  <a:pt x="217205" y="27951"/>
                </a:lnTo>
                <a:lnTo>
                  <a:pt x="176144" y="48561"/>
                </a:lnTo>
                <a:lnTo>
                  <a:pt x="138324" y="74109"/>
                </a:lnTo>
                <a:lnTo>
                  <a:pt x="104171" y="104171"/>
                </a:lnTo>
                <a:lnTo>
                  <a:pt x="74109" y="138324"/>
                </a:lnTo>
                <a:lnTo>
                  <a:pt x="48561" y="176144"/>
                </a:lnTo>
                <a:lnTo>
                  <a:pt x="27951" y="217205"/>
                </a:lnTo>
                <a:lnTo>
                  <a:pt x="12705" y="261084"/>
                </a:lnTo>
                <a:lnTo>
                  <a:pt x="3247" y="307357"/>
                </a:lnTo>
                <a:lnTo>
                  <a:pt x="0" y="355600"/>
                </a:lnTo>
                <a:lnTo>
                  <a:pt x="0" y="1777987"/>
                </a:lnTo>
                <a:lnTo>
                  <a:pt x="3247" y="1826243"/>
                </a:lnTo>
                <a:lnTo>
                  <a:pt x="12705" y="1872525"/>
                </a:lnTo>
                <a:lnTo>
                  <a:pt x="27951" y="1916410"/>
                </a:lnTo>
                <a:lnTo>
                  <a:pt x="48561" y="1957474"/>
                </a:lnTo>
                <a:lnTo>
                  <a:pt x="74109" y="1995294"/>
                </a:lnTo>
                <a:lnTo>
                  <a:pt x="104171" y="2029445"/>
                </a:lnTo>
                <a:lnTo>
                  <a:pt x="138324" y="2059505"/>
                </a:lnTo>
                <a:lnTo>
                  <a:pt x="176144" y="2085049"/>
                </a:lnTo>
                <a:lnTo>
                  <a:pt x="217205" y="2105655"/>
                </a:lnTo>
                <a:lnTo>
                  <a:pt x="261084" y="2120897"/>
                </a:lnTo>
                <a:lnTo>
                  <a:pt x="307357" y="2130353"/>
                </a:lnTo>
                <a:lnTo>
                  <a:pt x="355600" y="2133600"/>
                </a:lnTo>
                <a:lnTo>
                  <a:pt x="3225800" y="2133600"/>
                </a:lnTo>
                <a:lnTo>
                  <a:pt x="3274042" y="2130353"/>
                </a:lnTo>
                <a:lnTo>
                  <a:pt x="3320315" y="2120897"/>
                </a:lnTo>
                <a:lnTo>
                  <a:pt x="3364194" y="2105655"/>
                </a:lnTo>
                <a:lnTo>
                  <a:pt x="3405255" y="2085049"/>
                </a:lnTo>
                <a:lnTo>
                  <a:pt x="3443075" y="2059505"/>
                </a:lnTo>
                <a:lnTo>
                  <a:pt x="3477228" y="2029445"/>
                </a:lnTo>
                <a:lnTo>
                  <a:pt x="3507290" y="1995294"/>
                </a:lnTo>
                <a:lnTo>
                  <a:pt x="3532838" y="1957474"/>
                </a:lnTo>
                <a:lnTo>
                  <a:pt x="3553448" y="1916410"/>
                </a:lnTo>
                <a:lnTo>
                  <a:pt x="3568694" y="1872525"/>
                </a:lnTo>
                <a:lnTo>
                  <a:pt x="3578152" y="1826243"/>
                </a:lnTo>
                <a:lnTo>
                  <a:pt x="3581400" y="1777987"/>
                </a:lnTo>
                <a:lnTo>
                  <a:pt x="3581400" y="355600"/>
                </a:lnTo>
                <a:lnTo>
                  <a:pt x="3578152" y="307357"/>
                </a:lnTo>
                <a:lnTo>
                  <a:pt x="3568694" y="261084"/>
                </a:lnTo>
                <a:lnTo>
                  <a:pt x="3553448" y="217205"/>
                </a:lnTo>
                <a:lnTo>
                  <a:pt x="3532838" y="176144"/>
                </a:lnTo>
                <a:lnTo>
                  <a:pt x="3507290" y="138324"/>
                </a:lnTo>
                <a:lnTo>
                  <a:pt x="3477228" y="104171"/>
                </a:lnTo>
                <a:lnTo>
                  <a:pt x="3443075" y="74109"/>
                </a:lnTo>
                <a:lnTo>
                  <a:pt x="3405255" y="48561"/>
                </a:lnTo>
                <a:lnTo>
                  <a:pt x="3364194" y="27951"/>
                </a:lnTo>
                <a:lnTo>
                  <a:pt x="3320315" y="12705"/>
                </a:lnTo>
                <a:lnTo>
                  <a:pt x="3274042" y="3247"/>
                </a:lnTo>
                <a:lnTo>
                  <a:pt x="3225800" y="0"/>
                </a:lnTo>
                <a:close/>
              </a:path>
            </a:pathLst>
          </a:custGeom>
          <a:solidFill>
            <a:srgbClr val="E0675B"/>
          </a:solidFill>
          <a:ln>
            <a:solidFill>
              <a:srgbClr val="EDD561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5"/>
          <p:cNvSpPr txBox="1"/>
          <p:nvPr/>
        </p:nvSpPr>
        <p:spPr>
          <a:xfrm>
            <a:off x="4702205" y="4640640"/>
            <a:ext cx="3308096" cy="18466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Many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states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now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have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state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database that  allows adoptive parents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and birth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parents  to enter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their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contact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information.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This 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information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is then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available to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child 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once he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or she reaches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age of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18. The  purpose is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allow the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child to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learn about  his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roots without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frustration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and 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expense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of a long,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drawn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out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search  process.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It is the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adoptive parents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2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birth 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parents responsibility to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make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certain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the 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state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registry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current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any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time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they</a:t>
            </a:r>
            <a:r>
              <a:rPr sz="1200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move.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476605" y="717960"/>
            <a:ext cx="1066800" cy="1574337"/>
          </a:xfrm>
          <a:prstGeom prst="roundRect">
            <a:avLst/>
          </a:prstGeom>
          <a:solidFill>
            <a:srgbClr val="005CA5"/>
          </a:solidFill>
          <a:ln>
            <a:solidFill>
              <a:srgbClr val="005C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Can the Mom take the baby back?</a:t>
            </a:r>
            <a:endParaRPr lang="en-US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6594472" y="381001"/>
            <a:ext cx="2473328" cy="4035832"/>
          </a:xfrm>
          <a:prstGeom prst="roundRect">
            <a:avLst/>
          </a:prstGeom>
          <a:solidFill>
            <a:srgbClr val="005CA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ounded Rectangle 18"/>
          <p:cNvSpPr/>
          <p:nvPr/>
        </p:nvSpPr>
        <p:spPr>
          <a:xfrm>
            <a:off x="4726305" y="3652950"/>
            <a:ext cx="1661420" cy="793466"/>
          </a:xfrm>
          <a:prstGeom prst="roundRect">
            <a:avLst/>
          </a:prstGeom>
          <a:solidFill>
            <a:srgbClr val="EC5F51"/>
          </a:solidFill>
          <a:ln>
            <a:solidFill>
              <a:srgbClr val="FFEB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What is a reunion registry?</a:t>
            </a:r>
            <a:endParaRPr lang="en-US" b="1" dirty="0"/>
          </a:p>
        </p:txBody>
      </p:sp>
      <p:sp>
        <p:nvSpPr>
          <p:cNvPr id="21" name="Rectangle 20"/>
          <p:cNvSpPr/>
          <p:nvPr/>
        </p:nvSpPr>
        <p:spPr>
          <a:xfrm>
            <a:off x="6650542" y="490478"/>
            <a:ext cx="21886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Calibri"/>
              </a:rPr>
              <a:t>In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every </a:t>
            </a:r>
            <a:r>
              <a:rPr lang="en-US" sz="1400" spc="-10" dirty="0">
                <a:solidFill>
                  <a:schemeClr val="bg1"/>
                </a:solidFill>
                <a:cs typeface="Calibri"/>
              </a:rPr>
              <a:t>state,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there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is a period of time the  mom </a:t>
            </a:r>
            <a:r>
              <a:rPr lang="en-US" sz="1400" spc="-10" dirty="0">
                <a:solidFill>
                  <a:schemeClr val="bg1"/>
                </a:solidFill>
                <a:cs typeface="Calibri"/>
              </a:rPr>
              <a:t>can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change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her mind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after</a:t>
            </a:r>
            <a:r>
              <a:rPr lang="en-US" sz="1400" spc="-2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birth.	In 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most </a:t>
            </a:r>
            <a:r>
              <a:rPr lang="en-US" sz="1400" spc="-10" dirty="0">
                <a:solidFill>
                  <a:schemeClr val="bg1"/>
                </a:solidFill>
                <a:cs typeface="Calibri"/>
              </a:rPr>
              <a:t>states,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it is less than 10 </a:t>
            </a:r>
            <a:r>
              <a:rPr lang="en-US" sz="1400" spc="-10" dirty="0">
                <a:solidFill>
                  <a:schemeClr val="bg1"/>
                </a:solidFill>
                <a:cs typeface="Calibri"/>
              </a:rPr>
              <a:t>days.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Contact  your agency </a:t>
            </a:r>
            <a:r>
              <a:rPr lang="en-US" sz="1400" spc="-10" dirty="0">
                <a:solidFill>
                  <a:schemeClr val="bg1"/>
                </a:solidFill>
                <a:cs typeface="Calibri"/>
              </a:rPr>
              <a:t>representative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to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ask about  </a:t>
            </a:r>
            <a:r>
              <a:rPr lang="en-US" sz="1400" spc="-10" dirty="0">
                <a:solidFill>
                  <a:schemeClr val="bg1"/>
                </a:solidFill>
                <a:cs typeface="Calibri"/>
              </a:rPr>
              <a:t>laws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in the </a:t>
            </a:r>
            <a:r>
              <a:rPr lang="en-US" sz="1400" spc="-10" dirty="0">
                <a:solidFill>
                  <a:schemeClr val="bg1"/>
                </a:solidFill>
                <a:cs typeface="Calibri"/>
              </a:rPr>
              <a:t>state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where your potential child  will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be born.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There are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also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exceptions to 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these time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frames. For instance,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if a mom  </a:t>
            </a:r>
            <a:r>
              <a:rPr lang="en-US" sz="1400" spc="-10" dirty="0">
                <a:solidFill>
                  <a:schemeClr val="bg1"/>
                </a:solidFill>
                <a:cs typeface="Calibri"/>
              </a:rPr>
              <a:t>was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coerced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or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blackmailed into signing 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adoption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paperwork,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then an adoption 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could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be undone </a:t>
            </a:r>
            <a:r>
              <a:rPr lang="en-US" sz="1400" spc="-5" dirty="0">
                <a:solidFill>
                  <a:schemeClr val="bg1"/>
                </a:solidFill>
                <a:cs typeface="Calibri"/>
              </a:rPr>
              <a:t>regardless of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the  </a:t>
            </a:r>
            <a:r>
              <a:rPr lang="en-US" sz="1400" spc="-10" dirty="0">
                <a:solidFill>
                  <a:schemeClr val="bg1"/>
                </a:solidFill>
                <a:cs typeface="Calibri"/>
              </a:rPr>
              <a:t>revocation</a:t>
            </a:r>
            <a:r>
              <a:rPr lang="en-US" sz="1400" spc="-85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400" dirty="0">
                <a:solidFill>
                  <a:schemeClr val="bg1"/>
                </a:solidFill>
                <a:cs typeface="Calibri"/>
              </a:rPr>
              <a:t>period.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575251" y="4374401"/>
            <a:ext cx="1719422" cy="2379135"/>
          </a:xfrm>
          <a:prstGeom prst="roundRect">
            <a:avLst/>
          </a:prstGeom>
          <a:solidFill>
            <a:srgbClr val="ABBE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In </a:t>
            </a:r>
            <a:r>
              <a:rPr lang="en-US" sz="1200" spc="-5" dirty="0">
                <a:solidFill>
                  <a:srgbClr val="FFFFFF"/>
                </a:solidFill>
                <a:latin typeface="Arial Narrow"/>
                <a:cs typeface="Arial Narrow"/>
              </a:rPr>
              <a:t>most cases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a </a:t>
            </a:r>
            <a:r>
              <a:rPr lang="en-US" sz="1200" spc="-5" dirty="0">
                <a:solidFill>
                  <a:srgbClr val="FFFFFF"/>
                </a:solidFill>
                <a:latin typeface="Arial Narrow"/>
                <a:cs typeface="Arial Narrow"/>
              </a:rPr>
              <a:t>family will take some time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to  </a:t>
            </a:r>
            <a:r>
              <a:rPr lang="en-US" sz="1200" spc="-5" dirty="0">
                <a:solidFill>
                  <a:srgbClr val="FFFFFF"/>
                </a:solidFill>
                <a:latin typeface="Arial Narrow"/>
                <a:cs typeface="Arial Narrow"/>
              </a:rPr>
              <a:t>grieve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and heal and then </a:t>
            </a:r>
            <a:r>
              <a:rPr lang="en-US" sz="1200" spc="-5" dirty="0">
                <a:solidFill>
                  <a:srgbClr val="FFFFFF"/>
                </a:solidFill>
                <a:latin typeface="Arial Narrow"/>
                <a:cs typeface="Arial Narrow"/>
              </a:rPr>
              <a:t>will “jump back in  again”.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They </a:t>
            </a:r>
            <a:r>
              <a:rPr lang="en-US" sz="1200" spc="-5" dirty="0">
                <a:solidFill>
                  <a:srgbClr val="FFFFFF"/>
                </a:solidFill>
                <a:latin typeface="Arial Narrow"/>
                <a:cs typeface="Arial Narrow"/>
              </a:rPr>
              <a:t>will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then be presented to and  matched </a:t>
            </a:r>
            <a:r>
              <a:rPr lang="en-US" sz="1200" spc="-5" dirty="0">
                <a:solidFill>
                  <a:srgbClr val="FFFFFF"/>
                </a:solidFill>
                <a:latin typeface="Arial Narrow"/>
                <a:cs typeface="Arial Narrow"/>
              </a:rPr>
              <a:t>with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another potential </a:t>
            </a:r>
            <a:r>
              <a:rPr lang="en-US" sz="1200" spc="-5" dirty="0">
                <a:solidFill>
                  <a:srgbClr val="FFFFFF"/>
                </a:solidFill>
                <a:latin typeface="Arial Narrow"/>
                <a:cs typeface="Arial Narrow"/>
              </a:rPr>
              <a:t>case so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that  they </a:t>
            </a:r>
            <a:r>
              <a:rPr lang="en-US" sz="1200" spc="-5" dirty="0">
                <a:solidFill>
                  <a:srgbClr val="FFFFFF"/>
                </a:solidFill>
                <a:latin typeface="Arial Narrow"/>
                <a:cs typeface="Arial Narrow"/>
              </a:rPr>
              <a:t>can realize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their </a:t>
            </a:r>
            <a:r>
              <a:rPr lang="en-US" sz="1200" spc="-5" dirty="0">
                <a:solidFill>
                  <a:srgbClr val="FFFFFF"/>
                </a:solidFill>
                <a:latin typeface="Arial Narrow"/>
                <a:cs typeface="Arial Narrow"/>
              </a:rPr>
              <a:t>dreams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of</a:t>
            </a:r>
            <a:r>
              <a:rPr lang="en-US" sz="1200" spc="-8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z="1200" dirty="0">
                <a:solidFill>
                  <a:srgbClr val="FFFFFF"/>
                </a:solidFill>
                <a:latin typeface="Arial Narrow"/>
                <a:cs typeface="Arial Narrow"/>
              </a:rPr>
              <a:t>parenthood</a:t>
            </a:r>
            <a:endParaRPr lang="en-US" sz="1200" dirty="0"/>
          </a:p>
        </p:txBody>
      </p:sp>
      <p:sp>
        <p:nvSpPr>
          <p:cNvPr id="24" name="Oval 23"/>
          <p:cNvSpPr/>
          <p:nvPr/>
        </p:nvSpPr>
        <p:spPr>
          <a:xfrm>
            <a:off x="553544" y="4953000"/>
            <a:ext cx="1961056" cy="1752600"/>
          </a:xfrm>
          <a:prstGeom prst="ellipse">
            <a:avLst/>
          </a:prstGeom>
          <a:solidFill>
            <a:srgbClr val="ABBE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What happens next if mom decides to parent her child?</a:t>
            </a:r>
            <a:endParaRPr lang="en-US" dirty="0"/>
          </a:p>
        </p:txBody>
      </p:sp>
      <p:sp>
        <p:nvSpPr>
          <p:cNvPr id="29" name="Heart 28"/>
          <p:cNvSpPr/>
          <p:nvPr/>
        </p:nvSpPr>
        <p:spPr>
          <a:xfrm>
            <a:off x="376282" y="1981417"/>
            <a:ext cx="284656" cy="311097"/>
          </a:xfrm>
          <a:prstGeom prst="heart">
            <a:avLst/>
          </a:prstGeom>
          <a:solidFill>
            <a:srgbClr val="005CA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Heart 29"/>
          <p:cNvSpPr/>
          <p:nvPr/>
        </p:nvSpPr>
        <p:spPr>
          <a:xfrm>
            <a:off x="723907" y="2292297"/>
            <a:ext cx="284656" cy="311097"/>
          </a:xfrm>
          <a:prstGeom prst="heart">
            <a:avLst/>
          </a:prstGeom>
          <a:solidFill>
            <a:srgbClr val="005CA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Heart 30"/>
          <p:cNvSpPr/>
          <p:nvPr/>
        </p:nvSpPr>
        <p:spPr>
          <a:xfrm>
            <a:off x="1071532" y="2062682"/>
            <a:ext cx="342176" cy="249254"/>
          </a:xfrm>
          <a:prstGeom prst="heart">
            <a:avLst/>
          </a:prstGeom>
          <a:solidFill>
            <a:srgbClr val="005CA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5-Point Star 32"/>
          <p:cNvSpPr/>
          <p:nvPr/>
        </p:nvSpPr>
        <p:spPr>
          <a:xfrm>
            <a:off x="5105400" y="2603394"/>
            <a:ext cx="762000" cy="734814"/>
          </a:xfrm>
          <a:prstGeom prst="star5">
            <a:avLst/>
          </a:prstGeom>
          <a:solidFill>
            <a:srgbClr val="B7C24A"/>
          </a:solidFill>
          <a:ln>
            <a:solidFill>
              <a:srgbClr val="E067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ight Arrow 24">
            <a:hlinkClick r:id="" action="ppaction://hlinkshowjump?jump=nextslide"/>
          </p:cNvPr>
          <p:cNvSpPr/>
          <p:nvPr/>
        </p:nvSpPr>
        <p:spPr>
          <a:xfrm>
            <a:off x="8303894" y="6329172"/>
            <a:ext cx="84010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83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87"/>
    </mc:Choice>
    <mc:Fallback xmlns="">
      <p:transition spd="slow" advTm="20587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381000" y="609600"/>
            <a:ext cx="2438400" cy="2286000"/>
          </a:xfrm>
          <a:prstGeom prst="diamond">
            <a:avLst/>
          </a:prstGeom>
          <a:gradFill>
            <a:gsLst>
              <a:gs pos="0">
                <a:srgbClr val="FFEB84"/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Medically Fragile Children</a:t>
            </a:r>
            <a:endParaRPr lang="en-US" sz="2000" b="1" dirty="0"/>
          </a:p>
        </p:txBody>
      </p:sp>
      <p:sp>
        <p:nvSpPr>
          <p:cNvPr id="9" name="Rounded Rectangle 8"/>
          <p:cNvSpPr/>
          <p:nvPr/>
        </p:nvSpPr>
        <p:spPr>
          <a:xfrm>
            <a:off x="2659325" y="990600"/>
            <a:ext cx="1191706" cy="2819400"/>
          </a:xfrm>
          <a:prstGeom prst="roundRect">
            <a:avLst/>
          </a:prstGeom>
          <a:solidFill>
            <a:srgbClr val="005CA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SSI Benefits must be applied for and approved PRIOR to finalization of the adoption</a:t>
            </a:r>
            <a:endParaRPr lang="en-US" sz="1400" dirty="0"/>
          </a:p>
        </p:txBody>
      </p:sp>
      <p:sp>
        <p:nvSpPr>
          <p:cNvPr id="10" name="Oval 9"/>
          <p:cNvSpPr/>
          <p:nvPr/>
        </p:nvSpPr>
        <p:spPr>
          <a:xfrm>
            <a:off x="3758153" y="609600"/>
            <a:ext cx="2133600" cy="1828800"/>
          </a:xfrm>
          <a:prstGeom prst="ellipse">
            <a:avLst/>
          </a:prstGeom>
          <a:solidFill>
            <a:srgbClr val="005CA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We recommend you consult with an attorney who specializes in SSI benefits</a:t>
            </a:r>
            <a:endParaRPr lang="en-US" sz="1400" dirty="0"/>
          </a:p>
        </p:txBody>
      </p:sp>
      <p:sp>
        <p:nvSpPr>
          <p:cNvPr id="11" name="5-Point Star 10"/>
          <p:cNvSpPr/>
          <p:nvPr/>
        </p:nvSpPr>
        <p:spPr>
          <a:xfrm>
            <a:off x="2734861" y="4343579"/>
            <a:ext cx="1700753" cy="1333500"/>
          </a:xfrm>
          <a:prstGeom prst="star5">
            <a:avLst/>
          </a:prstGeom>
          <a:solidFill>
            <a:srgbClr val="B7C24A"/>
          </a:solidFill>
          <a:ln>
            <a:solidFill>
              <a:srgbClr val="4EAA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Callout 11"/>
          <p:cNvSpPr/>
          <p:nvPr/>
        </p:nvSpPr>
        <p:spPr>
          <a:xfrm>
            <a:off x="6386621" y="624254"/>
            <a:ext cx="2133600" cy="1981200"/>
          </a:xfrm>
          <a:prstGeom prst="wedgeEllipseCallout">
            <a:avLst/>
          </a:prstGeom>
          <a:solidFill>
            <a:srgbClr val="4EAA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Children with no fees to adopt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6461682" y="2971800"/>
            <a:ext cx="2423746" cy="2133600"/>
          </a:xfrm>
          <a:prstGeom prst="roundRect">
            <a:avLst/>
          </a:prstGeom>
          <a:solidFill>
            <a:srgbClr val="4EAA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Every state maintains a database of children available for adoption through the foster care system that have little to no fees to adopt</a:t>
            </a:r>
            <a:endParaRPr lang="en-US" dirty="0"/>
          </a:p>
        </p:txBody>
      </p:sp>
      <p:sp>
        <p:nvSpPr>
          <p:cNvPr id="8" name="Snip Single Corner Rectangle 7"/>
          <p:cNvSpPr/>
          <p:nvPr/>
        </p:nvSpPr>
        <p:spPr>
          <a:xfrm>
            <a:off x="525061" y="2757854"/>
            <a:ext cx="2209800" cy="1752600"/>
          </a:xfrm>
          <a:prstGeom prst="snip1Rect">
            <a:avLst/>
          </a:prstGeom>
          <a:gradFill>
            <a:gsLst>
              <a:gs pos="99000">
                <a:schemeClr val="accent1">
                  <a:lumMod val="5000"/>
                  <a:lumOff val="95000"/>
                </a:schemeClr>
              </a:gs>
              <a:gs pos="25500">
                <a:srgbClr val="005CA5">
                  <a:alpha val="67000"/>
                </a:srgbClr>
              </a:gs>
              <a:gs pos="0">
                <a:srgbClr val="FFEB84"/>
              </a:gs>
              <a:gs pos="1000">
                <a:schemeClr val="accent1">
                  <a:lumMod val="45000"/>
                  <a:lumOff val="55000"/>
                </a:schemeClr>
              </a:gs>
            </a:gsLst>
            <a:lin ang="5400000" scaled="1"/>
          </a:gradFill>
          <a:ln>
            <a:solidFill>
              <a:srgbClr val="FFEB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If your child has a disability, he or she may be eligible for Social Security disability benefits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030177" y="3124200"/>
            <a:ext cx="1955118" cy="1200329"/>
          </a:xfrm>
          <a:prstGeom prst="rect">
            <a:avLst/>
          </a:prstGeom>
          <a:solidFill>
            <a:srgbClr val="FFEB84"/>
          </a:solidFill>
          <a:ln>
            <a:solidFill>
              <a:srgbClr val="B2C341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>
                <a:solidFill>
                  <a:srgbClr val="EC5F51"/>
                </a:solidFill>
              </a:rPr>
              <a:t>FAQ</a:t>
            </a:r>
            <a:endParaRPr lang="en-US" sz="7200" dirty="0">
              <a:solidFill>
                <a:srgbClr val="EC5F5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19270" y="5829300"/>
            <a:ext cx="3834353" cy="914400"/>
          </a:xfrm>
          <a:prstGeom prst="roundRect">
            <a:avLst/>
          </a:prstGeom>
          <a:solidFill>
            <a:srgbClr val="EC5F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What are the average legal fees and living expense fees?</a:t>
            </a:r>
            <a:endParaRPr lang="en-US" dirty="0"/>
          </a:p>
        </p:txBody>
      </p:sp>
      <p:sp>
        <p:nvSpPr>
          <p:cNvPr id="16" name="Flowchart: Data 15"/>
          <p:cNvSpPr/>
          <p:nvPr/>
        </p:nvSpPr>
        <p:spPr>
          <a:xfrm>
            <a:off x="4343400" y="5506915"/>
            <a:ext cx="2300654" cy="1274885"/>
          </a:xfrm>
          <a:prstGeom prst="flowChartInputOutput">
            <a:avLst/>
          </a:prstGeom>
          <a:solidFill>
            <a:srgbClr val="EC5F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Average legal cost for TPR: $4,200</a:t>
            </a:r>
            <a:endParaRPr lang="en-US" dirty="0"/>
          </a:p>
        </p:txBody>
      </p:sp>
      <p:sp>
        <p:nvSpPr>
          <p:cNvPr id="17" name="Flowchart: Data 16"/>
          <p:cNvSpPr/>
          <p:nvPr/>
        </p:nvSpPr>
        <p:spPr>
          <a:xfrm>
            <a:off x="6303094" y="5534758"/>
            <a:ext cx="2300654" cy="1274885"/>
          </a:xfrm>
          <a:prstGeom prst="flowChartInputOutput">
            <a:avLst/>
          </a:prstGeom>
          <a:solidFill>
            <a:srgbClr val="EC5F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Average living expenses $7,100</a:t>
            </a:r>
            <a:endParaRPr lang="en-US" dirty="0"/>
          </a:p>
        </p:txBody>
      </p:sp>
      <p:sp>
        <p:nvSpPr>
          <p:cNvPr id="18" name="Right Arrow 17">
            <a:hlinkClick r:id="" action="ppaction://hlinkshowjump?jump=nextslide"/>
          </p:cNvPr>
          <p:cNvSpPr/>
          <p:nvPr/>
        </p:nvSpPr>
        <p:spPr>
          <a:xfrm>
            <a:off x="8303894" y="6329172"/>
            <a:ext cx="84010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65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23"/>
    </mc:Choice>
    <mc:Fallback xmlns="">
      <p:transition spd="slow" advTm="2122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350125" y="5243027"/>
            <a:ext cx="2286000" cy="16261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effectLst>
            <a:softEdge rad="317500"/>
          </a:effectLst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4776450" y="5268937"/>
            <a:ext cx="4256532" cy="1600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effectLst>
            <a:softEdge rad="241300"/>
          </a:effectLst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8" name="Picture 7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48" y="5217119"/>
            <a:ext cx="2286000" cy="1600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2363" y="-51390"/>
            <a:ext cx="1981200" cy="1981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2800" y="152400"/>
            <a:ext cx="1795213" cy="17979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00200" y="2438400"/>
            <a:ext cx="58968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Questions?</a:t>
            </a:r>
          </a:p>
          <a:p>
            <a:pPr algn="ctr"/>
            <a:endParaRPr lang="en-US" sz="2000" dirty="0" smtClean="0">
              <a:solidFill>
                <a:schemeClr val="bg1"/>
              </a:solidFill>
            </a:endParaRP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Contact your Adoptive Parent Coordinator</a:t>
            </a:r>
          </a:p>
          <a:p>
            <a:pPr algn="ctr"/>
            <a:r>
              <a:rPr lang="en-US" sz="2000" i="1" dirty="0" smtClean="0">
                <a:solidFill>
                  <a:schemeClr val="bg1"/>
                </a:solidFill>
              </a:rPr>
              <a:t>Phone:</a:t>
            </a:r>
            <a:r>
              <a:rPr lang="en-US" sz="2000" dirty="0" smtClean="0">
                <a:solidFill>
                  <a:schemeClr val="bg1"/>
                </a:solidFill>
              </a:rPr>
              <a:t> 480-626-4900</a:t>
            </a:r>
          </a:p>
          <a:p>
            <a:pPr algn="ctr"/>
            <a:r>
              <a:rPr lang="en-US" sz="2000" i="1" dirty="0" smtClean="0">
                <a:solidFill>
                  <a:schemeClr val="bg1"/>
                </a:solidFill>
              </a:rPr>
              <a:t>Email:</a:t>
            </a:r>
            <a:r>
              <a:rPr lang="en-US" sz="2000" dirty="0" smtClean="0">
                <a:solidFill>
                  <a:schemeClr val="bg1"/>
                </a:solidFill>
              </a:rPr>
              <a:t> adoptivefamilies@mothergooseadoptions.com</a:t>
            </a:r>
            <a:endParaRPr lang="en-US" sz="20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60"/>
    </mc:Choice>
    <mc:Fallback xmlns="">
      <p:transition spd="slow" advTm="1226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</TotalTime>
  <Words>648</Words>
  <Application>Microsoft Office PowerPoint</Application>
  <PresentationFormat>On-screen Show (4:3)</PresentationFormat>
  <Paragraphs>71</Paragraphs>
  <Slides>8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  <vt:variant>
        <vt:lpstr>Custom Shows</vt:lpstr>
      </vt:variant>
      <vt:variant>
        <vt:i4>1</vt:i4>
      </vt:variant>
    </vt:vector>
  </HeadingPairs>
  <TitlesOfParts>
    <vt:vector size="14" baseType="lpstr">
      <vt:lpstr>Arial</vt:lpstr>
      <vt:lpstr>Arial Narrow</vt:lpstr>
      <vt:lpstr>Calibri</vt:lpstr>
      <vt:lpstr>Times New Roman</vt:lpstr>
      <vt:lpstr>Office Theme</vt:lpstr>
      <vt:lpstr>PowerPoint Presentation</vt:lpstr>
      <vt:lpstr>PowerPoint Presentation</vt:lpstr>
      <vt:lpstr>THE ADOPTION PROCESS</vt:lpstr>
      <vt:lpstr>EXPECTATIONS</vt:lpstr>
      <vt:lpstr>PLACEMENT FEES</vt:lpstr>
      <vt:lpstr>PowerPoint Presentation</vt:lpstr>
      <vt:lpstr>PowerPoint Presentation</vt:lpstr>
      <vt:lpstr>PowerPoint Presentation</vt:lpstr>
      <vt:lpstr>Custom Show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Vacations in Vail, Colorado</dc:title>
  <dc:creator>Family</dc:creator>
  <cp:lastModifiedBy>Deb O'Kane</cp:lastModifiedBy>
  <cp:revision>18</cp:revision>
  <dcterms:created xsi:type="dcterms:W3CDTF">2019-08-21T11:22:50Z</dcterms:created>
  <dcterms:modified xsi:type="dcterms:W3CDTF">2019-08-22T00:07:31Z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2012-04-05T00:00:00Z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2019-08-21T00:00:00Z</vt:filetime>
  </property>
</Properties>
</file>